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319" r:id="rId4"/>
    <p:sldId id="297" r:id="rId5"/>
    <p:sldId id="313" r:id="rId6"/>
    <p:sldId id="298" r:id="rId7"/>
    <p:sldId id="302" r:id="rId8"/>
    <p:sldId id="300" r:id="rId9"/>
    <p:sldId id="299" r:id="rId10"/>
    <p:sldId id="317" r:id="rId11"/>
    <p:sldId id="318" r:id="rId12"/>
    <p:sldId id="305" r:id="rId13"/>
    <p:sldId id="308" r:id="rId14"/>
    <p:sldId id="307" r:id="rId15"/>
    <p:sldId id="309" r:id="rId16"/>
    <p:sldId id="306" r:id="rId17"/>
    <p:sldId id="310" r:id="rId18"/>
    <p:sldId id="311" r:id="rId19"/>
    <p:sldId id="269" r:id="rId2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90000"/>
    <a:srgbClr val="FFFF99"/>
    <a:srgbClr val="800000"/>
    <a:srgbClr val="003E72"/>
    <a:srgbClr val="6AADE4"/>
    <a:srgbClr val="003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5565" autoAdjust="0"/>
  </p:normalViewPr>
  <p:slideViewPr>
    <p:cSldViewPr>
      <p:cViewPr varScale="1">
        <p:scale>
          <a:sx n="99" d="100"/>
          <a:sy n="99" d="100"/>
        </p:scale>
        <p:origin x="342"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98"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2F2D6-331A-4CB1-9514-6E526EAB868D}" type="doc">
      <dgm:prSet loTypeId="urn:microsoft.com/office/officeart/2005/8/layout/radial5" loCatId="cycle" qsTypeId="urn:microsoft.com/office/officeart/2005/8/quickstyle/3d4" qsCatId="3D" csTypeId="urn:microsoft.com/office/officeart/2005/8/colors/colorful5" csCatId="colorful" phldr="1"/>
      <dgm:spPr/>
      <dgm:t>
        <a:bodyPr/>
        <a:lstStyle/>
        <a:p>
          <a:endParaRPr lang="en-GB"/>
        </a:p>
      </dgm:t>
    </dgm:pt>
    <dgm:pt modelId="{3C1FECFC-A7D6-41FA-A925-057C05247929}">
      <dgm:prSet phldrT="[Text]" custT="1"/>
      <dgm:spPr>
        <a:solidFill>
          <a:schemeClr val="accent4">
            <a:lumMod val="75000"/>
            <a:lumOff val="25000"/>
          </a:schemeClr>
        </a:solidFill>
      </dgm:spPr>
      <dgm:t>
        <a:bodyPr/>
        <a:lstStyle/>
        <a:p>
          <a:r>
            <a:rPr lang="en-GB" sz="3200" dirty="0">
              <a:effectLst>
                <a:outerShdw blurRad="38100" dist="38100" dir="2700000" algn="tl">
                  <a:srgbClr val="000000">
                    <a:alpha val="43137"/>
                  </a:srgbClr>
                </a:outerShdw>
              </a:effectLst>
            </a:rPr>
            <a:t>Audit</a:t>
          </a:r>
          <a:endParaRPr lang="en-GB" sz="3500" dirty="0">
            <a:effectLst>
              <a:outerShdw blurRad="38100" dist="38100" dir="2700000" algn="tl">
                <a:srgbClr val="000000">
                  <a:alpha val="43137"/>
                </a:srgbClr>
              </a:outerShdw>
            </a:effectLst>
          </a:endParaRPr>
        </a:p>
      </dgm:t>
    </dgm:pt>
    <dgm:pt modelId="{E4CBFCFC-71CE-4A5D-A733-9B44F0B7CB5B}" type="parTrans" cxnId="{AEDAF1C5-B46A-4C71-A863-DC1CD19AA1BE}">
      <dgm:prSet/>
      <dgm:spPr/>
      <dgm:t>
        <a:bodyPr/>
        <a:lstStyle/>
        <a:p>
          <a:endParaRPr lang="en-GB"/>
        </a:p>
      </dgm:t>
    </dgm:pt>
    <dgm:pt modelId="{FB83A015-E849-4875-BBD4-1014BFD23C97}" type="sibTrans" cxnId="{AEDAF1C5-B46A-4C71-A863-DC1CD19AA1BE}">
      <dgm:prSet/>
      <dgm:spPr/>
      <dgm:t>
        <a:bodyPr/>
        <a:lstStyle/>
        <a:p>
          <a:endParaRPr lang="en-GB"/>
        </a:p>
      </dgm:t>
    </dgm:pt>
    <dgm:pt modelId="{200EED4F-0873-49DD-8DCD-E0158281BDEF}">
      <dgm:prSet phldrT="[Text]" custT="1"/>
      <dgm:spPr/>
      <dgm:t>
        <a:bodyPr lIns="0" tIns="0" rIns="0" bIns="0"/>
        <a:lstStyle/>
        <a:p>
          <a:r>
            <a:rPr lang="en-GB" sz="1600" dirty="0" smtClean="0">
              <a:solidFill>
                <a:schemeClr val="accent4"/>
              </a:solidFill>
              <a:effectLst/>
            </a:rPr>
            <a:t>Legal or contractual requirement</a:t>
          </a:r>
          <a:endParaRPr lang="en-GB" sz="1600" dirty="0">
            <a:solidFill>
              <a:schemeClr val="accent4"/>
            </a:solidFill>
            <a:effectLst/>
          </a:endParaRPr>
        </a:p>
      </dgm:t>
    </dgm:pt>
    <dgm:pt modelId="{21578E1D-45C7-443E-9F04-DA3503776EAC}" type="parTrans" cxnId="{AEDC08FF-CB68-4326-A712-FC595151CAC5}">
      <dgm:prSet/>
      <dgm:spPr/>
      <dgm:t>
        <a:bodyPr/>
        <a:lstStyle/>
        <a:p>
          <a:endParaRPr lang="en-GB"/>
        </a:p>
      </dgm:t>
    </dgm:pt>
    <dgm:pt modelId="{B66AEC8E-597E-4F45-A70B-48E466F9884C}" type="sibTrans" cxnId="{AEDC08FF-CB68-4326-A712-FC595151CAC5}">
      <dgm:prSet/>
      <dgm:spPr/>
      <dgm:t>
        <a:bodyPr/>
        <a:lstStyle/>
        <a:p>
          <a:endParaRPr lang="en-GB"/>
        </a:p>
      </dgm:t>
    </dgm:pt>
    <dgm:pt modelId="{F47C6C56-A1A8-4724-AEAB-DB33F93A1391}">
      <dgm:prSet phldrT="[Text]" custT="1"/>
      <dgm:spPr/>
      <dgm:t>
        <a:bodyPr/>
        <a:lstStyle/>
        <a:p>
          <a:r>
            <a:rPr lang="en-GB" sz="1600" smtClean="0">
              <a:solidFill>
                <a:schemeClr val="accent4"/>
              </a:solidFill>
              <a:effectLst/>
            </a:rPr>
            <a:t>Help us to (factually) identify risks </a:t>
          </a:r>
          <a:endParaRPr lang="en-GB" sz="1600" dirty="0">
            <a:solidFill>
              <a:schemeClr val="accent4"/>
            </a:solidFill>
            <a:effectLst/>
          </a:endParaRPr>
        </a:p>
      </dgm:t>
    </dgm:pt>
    <dgm:pt modelId="{9802C554-B9DB-4C43-AA61-01A5D71311C6}" type="parTrans" cxnId="{7A98F9BD-27FB-4DC2-8E8E-2DB343806482}">
      <dgm:prSet/>
      <dgm:spPr/>
      <dgm:t>
        <a:bodyPr/>
        <a:lstStyle/>
        <a:p>
          <a:endParaRPr lang="en-GB"/>
        </a:p>
      </dgm:t>
    </dgm:pt>
    <dgm:pt modelId="{AE6C50FA-BBBE-43E2-B34F-C1DEE5527C39}" type="sibTrans" cxnId="{7A98F9BD-27FB-4DC2-8E8E-2DB343806482}">
      <dgm:prSet/>
      <dgm:spPr/>
      <dgm:t>
        <a:bodyPr/>
        <a:lstStyle/>
        <a:p>
          <a:endParaRPr lang="en-GB"/>
        </a:p>
      </dgm:t>
    </dgm:pt>
    <dgm:pt modelId="{84D698B1-845B-418B-ACDB-30CD8D2158C2}">
      <dgm:prSet phldrT="[Text]" custT="1"/>
      <dgm:spPr/>
      <dgm:t>
        <a:bodyPr lIns="0" tIns="0" rIns="0" bIns="0"/>
        <a:lstStyle/>
        <a:p>
          <a:pPr>
            <a:lnSpc>
              <a:spcPct val="100000"/>
            </a:lnSpc>
          </a:pPr>
          <a:r>
            <a:rPr lang="en-GB" sz="1600" dirty="0" smtClean="0">
              <a:solidFill>
                <a:schemeClr val="accent4"/>
              </a:solidFill>
              <a:effectLst/>
            </a:rPr>
            <a:t>Helps in planning &amp; management</a:t>
          </a:r>
          <a:endParaRPr lang="en-GB" sz="1600" dirty="0">
            <a:solidFill>
              <a:schemeClr val="accent4"/>
            </a:solidFill>
            <a:effectLst/>
          </a:endParaRPr>
        </a:p>
      </dgm:t>
    </dgm:pt>
    <dgm:pt modelId="{9347B7B6-320E-47EC-876D-97BAD87765C3}" type="parTrans" cxnId="{82A54988-837D-4685-A1B4-1D4317DA7ECB}">
      <dgm:prSet/>
      <dgm:spPr/>
      <dgm:t>
        <a:bodyPr/>
        <a:lstStyle/>
        <a:p>
          <a:endParaRPr lang="en-GB"/>
        </a:p>
      </dgm:t>
    </dgm:pt>
    <dgm:pt modelId="{6E13A72E-87BB-412B-85AC-44ABE6D0F73E}" type="sibTrans" cxnId="{82A54988-837D-4685-A1B4-1D4317DA7ECB}">
      <dgm:prSet/>
      <dgm:spPr/>
      <dgm:t>
        <a:bodyPr/>
        <a:lstStyle/>
        <a:p>
          <a:endParaRPr lang="en-GB"/>
        </a:p>
      </dgm:t>
    </dgm:pt>
    <dgm:pt modelId="{AE2DF37D-DDB4-4D04-A8C2-7251508D9E50}">
      <dgm:prSet phldrT="[Text]" custT="1"/>
      <dgm:spPr/>
      <dgm:t>
        <a:bodyPr/>
        <a:lstStyle/>
        <a:p>
          <a:r>
            <a:rPr lang="en-GB" sz="1600" smtClean="0">
              <a:solidFill>
                <a:schemeClr val="accent4"/>
              </a:solidFill>
              <a:effectLst/>
            </a:rPr>
            <a:t>Provides assurance to our sponsors</a:t>
          </a:r>
          <a:endParaRPr lang="en-GB" sz="1600" dirty="0">
            <a:solidFill>
              <a:schemeClr val="accent4"/>
            </a:solidFill>
            <a:effectLst/>
          </a:endParaRPr>
        </a:p>
      </dgm:t>
    </dgm:pt>
    <dgm:pt modelId="{7FDF8BE4-EB09-4557-99E3-78DF745EA702}" type="parTrans" cxnId="{06884E41-B9B6-4D18-83BC-CB6FCEAB0061}">
      <dgm:prSet/>
      <dgm:spPr/>
      <dgm:t>
        <a:bodyPr/>
        <a:lstStyle/>
        <a:p>
          <a:endParaRPr lang="en-GB"/>
        </a:p>
      </dgm:t>
    </dgm:pt>
    <dgm:pt modelId="{F7A2C101-9279-46F1-8CDC-22F74EFC2D9B}" type="sibTrans" cxnId="{06884E41-B9B6-4D18-83BC-CB6FCEAB0061}">
      <dgm:prSet/>
      <dgm:spPr/>
      <dgm:t>
        <a:bodyPr/>
        <a:lstStyle/>
        <a:p>
          <a:endParaRPr lang="en-GB"/>
        </a:p>
      </dgm:t>
    </dgm:pt>
    <dgm:pt modelId="{49C2BEDB-3EB2-4E45-940A-FE6701E77090}" type="pres">
      <dgm:prSet presAssocID="{EAA2F2D6-331A-4CB1-9514-6E526EAB868D}" presName="Name0" presStyleCnt="0">
        <dgm:presLayoutVars>
          <dgm:chMax val="1"/>
          <dgm:dir/>
          <dgm:animLvl val="ctr"/>
          <dgm:resizeHandles val="exact"/>
        </dgm:presLayoutVars>
      </dgm:prSet>
      <dgm:spPr/>
      <dgm:t>
        <a:bodyPr/>
        <a:lstStyle/>
        <a:p>
          <a:endParaRPr lang="en-GB"/>
        </a:p>
      </dgm:t>
    </dgm:pt>
    <dgm:pt modelId="{C2844B6B-D7F8-4D7E-8DE3-A1D1F0C6C04B}" type="pres">
      <dgm:prSet presAssocID="{3C1FECFC-A7D6-41FA-A925-057C05247929}" presName="centerShape" presStyleLbl="node0" presStyleIdx="0" presStyleCnt="1" custScaleX="134668" custScaleY="134668" custLinFactNeighborX="-16547" custLinFactNeighborY="-1178"/>
      <dgm:spPr/>
      <dgm:t>
        <a:bodyPr/>
        <a:lstStyle/>
        <a:p>
          <a:endParaRPr lang="en-GB"/>
        </a:p>
      </dgm:t>
    </dgm:pt>
    <dgm:pt modelId="{91FFD13E-273F-4DAB-A6A2-AE133A2A36A0}" type="pres">
      <dgm:prSet presAssocID="{21578E1D-45C7-443E-9F04-DA3503776EAC}" presName="parTrans" presStyleLbl="sibTrans2D1" presStyleIdx="0" presStyleCnt="4"/>
      <dgm:spPr/>
      <dgm:t>
        <a:bodyPr/>
        <a:lstStyle/>
        <a:p>
          <a:endParaRPr lang="en-GB"/>
        </a:p>
      </dgm:t>
    </dgm:pt>
    <dgm:pt modelId="{67650805-3FF4-4973-854B-9C5A932E01F3}" type="pres">
      <dgm:prSet presAssocID="{21578E1D-45C7-443E-9F04-DA3503776EAC}" presName="connectorText" presStyleLbl="sibTrans2D1" presStyleIdx="0" presStyleCnt="4"/>
      <dgm:spPr/>
      <dgm:t>
        <a:bodyPr/>
        <a:lstStyle/>
        <a:p>
          <a:endParaRPr lang="en-GB"/>
        </a:p>
      </dgm:t>
    </dgm:pt>
    <dgm:pt modelId="{A9ECAD4A-CBCA-45F0-AF7A-33DA8428955B}" type="pres">
      <dgm:prSet presAssocID="{200EED4F-0873-49DD-8DCD-E0158281BDEF}" presName="node" presStyleLbl="node1" presStyleIdx="0" presStyleCnt="4" custScaleX="167641" custScaleY="94996" custRadScaleRad="106286" custRadScaleInc="-38795">
        <dgm:presLayoutVars>
          <dgm:bulletEnabled val="1"/>
        </dgm:presLayoutVars>
      </dgm:prSet>
      <dgm:spPr/>
      <dgm:t>
        <a:bodyPr/>
        <a:lstStyle/>
        <a:p>
          <a:endParaRPr lang="en-GB"/>
        </a:p>
      </dgm:t>
    </dgm:pt>
    <dgm:pt modelId="{F206323B-51AF-4AA5-B5DA-E25E0F9A79B3}" type="pres">
      <dgm:prSet presAssocID="{9802C554-B9DB-4C43-AA61-01A5D71311C6}" presName="parTrans" presStyleLbl="sibTrans2D1" presStyleIdx="1" presStyleCnt="4"/>
      <dgm:spPr/>
      <dgm:t>
        <a:bodyPr/>
        <a:lstStyle/>
        <a:p>
          <a:endParaRPr lang="en-GB"/>
        </a:p>
      </dgm:t>
    </dgm:pt>
    <dgm:pt modelId="{3280BDAD-BEFA-4699-9255-56F7EBF24321}" type="pres">
      <dgm:prSet presAssocID="{9802C554-B9DB-4C43-AA61-01A5D71311C6}" presName="connectorText" presStyleLbl="sibTrans2D1" presStyleIdx="1" presStyleCnt="4"/>
      <dgm:spPr/>
      <dgm:t>
        <a:bodyPr/>
        <a:lstStyle/>
        <a:p>
          <a:endParaRPr lang="en-GB"/>
        </a:p>
      </dgm:t>
    </dgm:pt>
    <dgm:pt modelId="{84466839-7DE5-499C-80E8-71EC55099A7D}" type="pres">
      <dgm:prSet presAssocID="{F47C6C56-A1A8-4724-AEAB-DB33F93A1391}" presName="node" presStyleLbl="node1" presStyleIdx="1" presStyleCnt="4" custScaleX="164847" custScaleY="94996" custRadScaleRad="90491" custRadScaleInc="2301">
        <dgm:presLayoutVars>
          <dgm:bulletEnabled val="1"/>
        </dgm:presLayoutVars>
      </dgm:prSet>
      <dgm:spPr/>
      <dgm:t>
        <a:bodyPr/>
        <a:lstStyle/>
        <a:p>
          <a:endParaRPr lang="en-GB"/>
        </a:p>
      </dgm:t>
    </dgm:pt>
    <dgm:pt modelId="{50255AFF-50F2-410F-B5E6-0992484D21F4}" type="pres">
      <dgm:prSet presAssocID="{9347B7B6-320E-47EC-876D-97BAD87765C3}" presName="parTrans" presStyleLbl="sibTrans2D1" presStyleIdx="2" presStyleCnt="4"/>
      <dgm:spPr/>
      <dgm:t>
        <a:bodyPr/>
        <a:lstStyle/>
        <a:p>
          <a:endParaRPr lang="en-GB"/>
        </a:p>
      </dgm:t>
    </dgm:pt>
    <dgm:pt modelId="{A3FB5DA3-C3CE-456B-94AE-F79F42101ADC}" type="pres">
      <dgm:prSet presAssocID="{9347B7B6-320E-47EC-876D-97BAD87765C3}" presName="connectorText" presStyleLbl="sibTrans2D1" presStyleIdx="2" presStyleCnt="4"/>
      <dgm:spPr/>
      <dgm:t>
        <a:bodyPr/>
        <a:lstStyle/>
        <a:p>
          <a:endParaRPr lang="en-GB"/>
        </a:p>
      </dgm:t>
    </dgm:pt>
    <dgm:pt modelId="{6C10E148-E218-4724-A35D-8CD2BED59C22}" type="pres">
      <dgm:prSet presAssocID="{84D698B1-845B-418B-ACDB-30CD8D2158C2}" presName="node" presStyleLbl="node1" presStyleIdx="2" presStyleCnt="4" custScaleX="167641" custScaleY="94996" custRadScaleRad="103099" custRadScaleInc="41606">
        <dgm:presLayoutVars>
          <dgm:bulletEnabled val="1"/>
        </dgm:presLayoutVars>
      </dgm:prSet>
      <dgm:spPr/>
      <dgm:t>
        <a:bodyPr/>
        <a:lstStyle/>
        <a:p>
          <a:endParaRPr lang="en-GB"/>
        </a:p>
      </dgm:t>
    </dgm:pt>
    <dgm:pt modelId="{6D424B4A-2405-4D16-A6CA-D230AD6AB71F}" type="pres">
      <dgm:prSet presAssocID="{7FDF8BE4-EB09-4557-99E3-78DF745EA702}" presName="parTrans" presStyleLbl="sibTrans2D1" presStyleIdx="3" presStyleCnt="4" custLinFactNeighborX="-6511" custLinFactNeighborY="-6811"/>
      <dgm:spPr/>
      <dgm:t>
        <a:bodyPr/>
        <a:lstStyle/>
        <a:p>
          <a:endParaRPr lang="en-GB"/>
        </a:p>
      </dgm:t>
    </dgm:pt>
    <dgm:pt modelId="{B220DA56-330B-4501-BE96-983891DC3868}" type="pres">
      <dgm:prSet presAssocID="{7FDF8BE4-EB09-4557-99E3-78DF745EA702}" presName="connectorText" presStyleLbl="sibTrans2D1" presStyleIdx="3" presStyleCnt="4"/>
      <dgm:spPr/>
      <dgm:t>
        <a:bodyPr/>
        <a:lstStyle/>
        <a:p>
          <a:endParaRPr lang="en-GB"/>
        </a:p>
      </dgm:t>
    </dgm:pt>
    <dgm:pt modelId="{AFB95E9F-C6E9-42F6-8CFA-AB29D68244E7}" type="pres">
      <dgm:prSet presAssocID="{AE2DF37D-DDB4-4D04-A8C2-7251508D9E50}" presName="node" presStyleLbl="node1" presStyleIdx="3" presStyleCnt="4" custScaleX="167641" custScaleY="94996" custRadScaleRad="160151" custRadScaleInc="1873">
        <dgm:presLayoutVars>
          <dgm:bulletEnabled val="1"/>
        </dgm:presLayoutVars>
      </dgm:prSet>
      <dgm:spPr/>
      <dgm:t>
        <a:bodyPr/>
        <a:lstStyle/>
        <a:p>
          <a:endParaRPr lang="en-GB"/>
        </a:p>
      </dgm:t>
    </dgm:pt>
  </dgm:ptLst>
  <dgm:cxnLst>
    <dgm:cxn modelId="{1105DDAB-40B8-4927-99D7-D64D0F04C44A}" type="presOf" srcId="{7FDF8BE4-EB09-4557-99E3-78DF745EA702}" destId="{B220DA56-330B-4501-BE96-983891DC3868}" srcOrd="1" destOrd="0" presId="urn:microsoft.com/office/officeart/2005/8/layout/radial5"/>
    <dgm:cxn modelId="{26C0150E-DCA2-47BE-8B5C-3D0D4A35A0A4}" type="presOf" srcId="{EAA2F2D6-331A-4CB1-9514-6E526EAB868D}" destId="{49C2BEDB-3EB2-4E45-940A-FE6701E77090}" srcOrd="0" destOrd="0" presId="urn:microsoft.com/office/officeart/2005/8/layout/radial5"/>
    <dgm:cxn modelId="{B7BE900A-08EF-47BC-9351-56548EC570EC}" type="presOf" srcId="{21578E1D-45C7-443E-9F04-DA3503776EAC}" destId="{91FFD13E-273F-4DAB-A6A2-AE133A2A36A0}" srcOrd="0" destOrd="0" presId="urn:microsoft.com/office/officeart/2005/8/layout/radial5"/>
    <dgm:cxn modelId="{2285B13A-5A47-47F4-9801-89C9272E2A8D}" type="presOf" srcId="{AE2DF37D-DDB4-4D04-A8C2-7251508D9E50}" destId="{AFB95E9F-C6E9-42F6-8CFA-AB29D68244E7}" srcOrd="0" destOrd="0" presId="urn:microsoft.com/office/officeart/2005/8/layout/radial5"/>
    <dgm:cxn modelId="{E7752AE0-E349-4F29-8117-0E59B6EF6D97}" type="presOf" srcId="{84D698B1-845B-418B-ACDB-30CD8D2158C2}" destId="{6C10E148-E218-4724-A35D-8CD2BED59C22}" srcOrd="0" destOrd="0" presId="urn:microsoft.com/office/officeart/2005/8/layout/radial5"/>
    <dgm:cxn modelId="{B327C1D2-410A-4371-B129-CAC08289EAD9}" type="presOf" srcId="{9347B7B6-320E-47EC-876D-97BAD87765C3}" destId="{50255AFF-50F2-410F-B5E6-0992484D21F4}" srcOrd="0" destOrd="0" presId="urn:microsoft.com/office/officeart/2005/8/layout/radial5"/>
    <dgm:cxn modelId="{7A98F9BD-27FB-4DC2-8E8E-2DB343806482}" srcId="{3C1FECFC-A7D6-41FA-A925-057C05247929}" destId="{F47C6C56-A1A8-4724-AEAB-DB33F93A1391}" srcOrd="1" destOrd="0" parTransId="{9802C554-B9DB-4C43-AA61-01A5D71311C6}" sibTransId="{AE6C50FA-BBBE-43E2-B34F-C1DEE5527C39}"/>
    <dgm:cxn modelId="{AEDAF1C5-B46A-4C71-A863-DC1CD19AA1BE}" srcId="{EAA2F2D6-331A-4CB1-9514-6E526EAB868D}" destId="{3C1FECFC-A7D6-41FA-A925-057C05247929}" srcOrd="0" destOrd="0" parTransId="{E4CBFCFC-71CE-4A5D-A733-9B44F0B7CB5B}" sibTransId="{FB83A015-E849-4875-BBD4-1014BFD23C97}"/>
    <dgm:cxn modelId="{2FB8982E-5E56-43D2-981A-1246EEAF0A27}" type="presOf" srcId="{3C1FECFC-A7D6-41FA-A925-057C05247929}" destId="{C2844B6B-D7F8-4D7E-8DE3-A1D1F0C6C04B}" srcOrd="0" destOrd="0" presId="urn:microsoft.com/office/officeart/2005/8/layout/radial5"/>
    <dgm:cxn modelId="{E64E27CC-9C04-4510-A9CF-D660434161E1}" type="presOf" srcId="{21578E1D-45C7-443E-9F04-DA3503776EAC}" destId="{67650805-3FF4-4973-854B-9C5A932E01F3}" srcOrd="1" destOrd="0" presId="urn:microsoft.com/office/officeart/2005/8/layout/radial5"/>
    <dgm:cxn modelId="{06884E41-B9B6-4D18-83BC-CB6FCEAB0061}" srcId="{3C1FECFC-A7D6-41FA-A925-057C05247929}" destId="{AE2DF37D-DDB4-4D04-A8C2-7251508D9E50}" srcOrd="3" destOrd="0" parTransId="{7FDF8BE4-EB09-4557-99E3-78DF745EA702}" sibTransId="{F7A2C101-9279-46F1-8CDC-22F74EFC2D9B}"/>
    <dgm:cxn modelId="{E0B6ADB6-4632-4C6F-AB08-921F1501E197}" type="presOf" srcId="{9347B7B6-320E-47EC-876D-97BAD87765C3}" destId="{A3FB5DA3-C3CE-456B-94AE-F79F42101ADC}" srcOrd="1" destOrd="0" presId="urn:microsoft.com/office/officeart/2005/8/layout/radial5"/>
    <dgm:cxn modelId="{BCC0FF95-1E36-47DB-9A5F-9851F302FB48}" type="presOf" srcId="{9802C554-B9DB-4C43-AA61-01A5D71311C6}" destId="{3280BDAD-BEFA-4699-9255-56F7EBF24321}" srcOrd="1" destOrd="0" presId="urn:microsoft.com/office/officeart/2005/8/layout/radial5"/>
    <dgm:cxn modelId="{7D90049A-C48B-4FC8-8E9D-EDDECE976163}" type="presOf" srcId="{F47C6C56-A1A8-4724-AEAB-DB33F93A1391}" destId="{84466839-7DE5-499C-80E8-71EC55099A7D}" srcOrd="0" destOrd="0" presId="urn:microsoft.com/office/officeart/2005/8/layout/radial5"/>
    <dgm:cxn modelId="{B22FB272-1F59-422D-8D07-BE66212DBCCB}" type="presOf" srcId="{200EED4F-0873-49DD-8DCD-E0158281BDEF}" destId="{A9ECAD4A-CBCA-45F0-AF7A-33DA8428955B}" srcOrd="0" destOrd="0" presId="urn:microsoft.com/office/officeart/2005/8/layout/radial5"/>
    <dgm:cxn modelId="{AEDC08FF-CB68-4326-A712-FC595151CAC5}" srcId="{3C1FECFC-A7D6-41FA-A925-057C05247929}" destId="{200EED4F-0873-49DD-8DCD-E0158281BDEF}" srcOrd="0" destOrd="0" parTransId="{21578E1D-45C7-443E-9F04-DA3503776EAC}" sibTransId="{B66AEC8E-597E-4F45-A70B-48E466F9884C}"/>
    <dgm:cxn modelId="{93566BAE-D0CB-4374-9302-DD342403AD5C}" type="presOf" srcId="{9802C554-B9DB-4C43-AA61-01A5D71311C6}" destId="{F206323B-51AF-4AA5-B5DA-E25E0F9A79B3}" srcOrd="0" destOrd="0" presId="urn:microsoft.com/office/officeart/2005/8/layout/radial5"/>
    <dgm:cxn modelId="{3966600D-EAD2-4867-A067-B596E845F343}" type="presOf" srcId="{7FDF8BE4-EB09-4557-99E3-78DF745EA702}" destId="{6D424B4A-2405-4D16-A6CA-D230AD6AB71F}" srcOrd="0" destOrd="0" presId="urn:microsoft.com/office/officeart/2005/8/layout/radial5"/>
    <dgm:cxn modelId="{82A54988-837D-4685-A1B4-1D4317DA7ECB}" srcId="{3C1FECFC-A7D6-41FA-A925-057C05247929}" destId="{84D698B1-845B-418B-ACDB-30CD8D2158C2}" srcOrd="2" destOrd="0" parTransId="{9347B7B6-320E-47EC-876D-97BAD87765C3}" sibTransId="{6E13A72E-87BB-412B-85AC-44ABE6D0F73E}"/>
    <dgm:cxn modelId="{A2027688-725C-4CA7-A143-41F67AD7D489}" type="presParOf" srcId="{49C2BEDB-3EB2-4E45-940A-FE6701E77090}" destId="{C2844B6B-D7F8-4D7E-8DE3-A1D1F0C6C04B}" srcOrd="0" destOrd="0" presId="urn:microsoft.com/office/officeart/2005/8/layout/radial5"/>
    <dgm:cxn modelId="{D30ACD89-04C4-4280-AF66-159E58A71BB5}" type="presParOf" srcId="{49C2BEDB-3EB2-4E45-940A-FE6701E77090}" destId="{91FFD13E-273F-4DAB-A6A2-AE133A2A36A0}" srcOrd="1" destOrd="0" presId="urn:microsoft.com/office/officeart/2005/8/layout/radial5"/>
    <dgm:cxn modelId="{56BB3564-AD52-4389-9AF7-F37F1B17D2CA}" type="presParOf" srcId="{91FFD13E-273F-4DAB-A6A2-AE133A2A36A0}" destId="{67650805-3FF4-4973-854B-9C5A932E01F3}" srcOrd="0" destOrd="0" presId="urn:microsoft.com/office/officeart/2005/8/layout/radial5"/>
    <dgm:cxn modelId="{4F7B69E4-A457-430C-9F3E-0F11C886442A}" type="presParOf" srcId="{49C2BEDB-3EB2-4E45-940A-FE6701E77090}" destId="{A9ECAD4A-CBCA-45F0-AF7A-33DA8428955B}" srcOrd="2" destOrd="0" presId="urn:microsoft.com/office/officeart/2005/8/layout/radial5"/>
    <dgm:cxn modelId="{5255F9DE-833B-43FE-853B-7238A7A2CBA5}" type="presParOf" srcId="{49C2BEDB-3EB2-4E45-940A-FE6701E77090}" destId="{F206323B-51AF-4AA5-B5DA-E25E0F9A79B3}" srcOrd="3" destOrd="0" presId="urn:microsoft.com/office/officeart/2005/8/layout/radial5"/>
    <dgm:cxn modelId="{6E5BADBC-5F40-4842-83FA-95809B8FDA3D}" type="presParOf" srcId="{F206323B-51AF-4AA5-B5DA-E25E0F9A79B3}" destId="{3280BDAD-BEFA-4699-9255-56F7EBF24321}" srcOrd="0" destOrd="0" presId="urn:microsoft.com/office/officeart/2005/8/layout/radial5"/>
    <dgm:cxn modelId="{46D93E4E-D02D-4498-B5CE-4C922C860E34}" type="presParOf" srcId="{49C2BEDB-3EB2-4E45-940A-FE6701E77090}" destId="{84466839-7DE5-499C-80E8-71EC55099A7D}" srcOrd="4" destOrd="0" presId="urn:microsoft.com/office/officeart/2005/8/layout/radial5"/>
    <dgm:cxn modelId="{C0E3C4E2-C102-4636-A12F-03316F7F2DB7}" type="presParOf" srcId="{49C2BEDB-3EB2-4E45-940A-FE6701E77090}" destId="{50255AFF-50F2-410F-B5E6-0992484D21F4}" srcOrd="5" destOrd="0" presId="urn:microsoft.com/office/officeart/2005/8/layout/radial5"/>
    <dgm:cxn modelId="{AFEE60DB-7F50-47E4-AAC7-EB72064E9827}" type="presParOf" srcId="{50255AFF-50F2-410F-B5E6-0992484D21F4}" destId="{A3FB5DA3-C3CE-456B-94AE-F79F42101ADC}" srcOrd="0" destOrd="0" presId="urn:microsoft.com/office/officeart/2005/8/layout/radial5"/>
    <dgm:cxn modelId="{67300EEF-28F6-4D7A-A014-C58108614B15}" type="presParOf" srcId="{49C2BEDB-3EB2-4E45-940A-FE6701E77090}" destId="{6C10E148-E218-4724-A35D-8CD2BED59C22}" srcOrd="6" destOrd="0" presId="urn:microsoft.com/office/officeart/2005/8/layout/radial5"/>
    <dgm:cxn modelId="{7EF7EF2A-BA4E-46DF-A08B-79A52DB87EDE}" type="presParOf" srcId="{49C2BEDB-3EB2-4E45-940A-FE6701E77090}" destId="{6D424B4A-2405-4D16-A6CA-D230AD6AB71F}" srcOrd="7" destOrd="0" presId="urn:microsoft.com/office/officeart/2005/8/layout/radial5"/>
    <dgm:cxn modelId="{E7DDA5FD-C96E-4F82-91BC-32D64A298F50}" type="presParOf" srcId="{6D424B4A-2405-4D16-A6CA-D230AD6AB71F}" destId="{B220DA56-330B-4501-BE96-983891DC3868}" srcOrd="0" destOrd="0" presId="urn:microsoft.com/office/officeart/2005/8/layout/radial5"/>
    <dgm:cxn modelId="{24AF47FC-C245-4701-9533-66CE01317737}" type="presParOf" srcId="{49C2BEDB-3EB2-4E45-940A-FE6701E77090}" destId="{AFB95E9F-C6E9-42F6-8CFA-AB29D68244E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1DD4380-12D4-4BDF-BECA-176A2441056E}" type="doc">
      <dgm:prSet loTypeId="urn:microsoft.com/office/officeart/2005/8/layout/cycle4" loCatId="cycle" qsTypeId="urn:microsoft.com/office/officeart/2005/8/quickstyle/3d4" qsCatId="3D" csTypeId="urn:microsoft.com/office/officeart/2005/8/colors/colorful5" csCatId="colorful" phldr="1"/>
      <dgm:spPr/>
      <dgm:t>
        <a:bodyPr/>
        <a:lstStyle/>
        <a:p>
          <a:endParaRPr lang="en-GB"/>
        </a:p>
      </dgm:t>
    </dgm:pt>
    <dgm:pt modelId="{4F8939A3-EB0F-4F08-AB65-DDEEEC086AE9}">
      <dgm:prSet phldrT="[Text]" custT="1"/>
      <dgm:spPr/>
      <dgm:t>
        <a:bodyPr lIns="0" tIns="0" rIns="0" bIns="0"/>
        <a:lstStyle/>
        <a:p>
          <a:r>
            <a:rPr lang="en-GB" sz="20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Planning</a:t>
          </a:r>
          <a:r>
            <a:rPr lang="en-GB" sz="24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 </a:t>
          </a:r>
        </a:p>
      </dgm:t>
    </dgm:pt>
    <dgm:pt modelId="{EB209615-1105-449E-B3D8-4A103EE95DBC}" type="parTrans" cxnId="{991FB32A-FAF4-4515-9FB4-F263DCBF9E25}">
      <dgm:prSet/>
      <dgm:spPr/>
      <dgm:t>
        <a:bodyPr/>
        <a:lstStyle/>
        <a:p>
          <a:endParaRPr lang="en-GB">
            <a:latin typeface="Arial Narrow" panose="020B0606020202030204" pitchFamily="34" charset="0"/>
          </a:endParaRPr>
        </a:p>
      </dgm:t>
    </dgm:pt>
    <dgm:pt modelId="{B9749D52-70B9-45DB-845F-1A5582D4FF9A}" type="sibTrans" cxnId="{991FB32A-FAF4-4515-9FB4-F263DCBF9E25}">
      <dgm:prSet/>
      <dgm:spPr/>
      <dgm:t>
        <a:bodyPr/>
        <a:lstStyle/>
        <a:p>
          <a:endParaRPr lang="en-GB">
            <a:latin typeface="Arial Narrow" panose="020B0606020202030204" pitchFamily="34" charset="0"/>
          </a:endParaRPr>
        </a:p>
      </dgm:t>
    </dgm:pt>
    <dgm:pt modelId="{0D5816B6-F835-4A92-8287-C41D4936CA8C}">
      <dgm:prSet phldrT="[Text]" custT="1"/>
      <dgm:spPr/>
      <dgm:t>
        <a:bodyPr lIns="0" tIns="0" rIns="0" bIns="0"/>
        <a:lstStyle/>
        <a:p>
          <a:r>
            <a:rPr lang="en-GB" sz="1900" dirty="0" smtClean="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Assess</a:t>
          </a:r>
          <a:r>
            <a:rPr lang="en-GB" sz="1800" dirty="0" smtClean="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men</a:t>
          </a:r>
          <a:r>
            <a:rPr lang="en-GB" sz="1600" dirty="0" smtClean="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t </a:t>
          </a:r>
          <a:endParaRPr lang="en-GB" sz="16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endParaRPr>
        </a:p>
      </dgm:t>
    </dgm:pt>
    <dgm:pt modelId="{B7406065-8355-432E-961A-F1353E3917FF}" type="parTrans" cxnId="{ABC1533C-52CD-4BB7-A205-25147AA71494}">
      <dgm:prSet/>
      <dgm:spPr/>
      <dgm:t>
        <a:bodyPr/>
        <a:lstStyle/>
        <a:p>
          <a:endParaRPr lang="en-GB">
            <a:latin typeface="Arial Narrow" panose="020B0606020202030204" pitchFamily="34" charset="0"/>
          </a:endParaRPr>
        </a:p>
      </dgm:t>
    </dgm:pt>
    <dgm:pt modelId="{1C55D9A1-40C3-4856-891F-43540B51CB36}" type="sibTrans" cxnId="{ABC1533C-52CD-4BB7-A205-25147AA71494}">
      <dgm:prSet/>
      <dgm:spPr/>
      <dgm:t>
        <a:bodyPr/>
        <a:lstStyle/>
        <a:p>
          <a:endParaRPr lang="en-GB">
            <a:latin typeface="Arial Narrow" panose="020B0606020202030204" pitchFamily="34" charset="0"/>
          </a:endParaRPr>
        </a:p>
      </dgm:t>
    </dgm:pt>
    <dgm:pt modelId="{878BB3FF-2606-4AE7-9AC2-55234AE9E2D5}">
      <dgm:prSet phldrT="[Text]" custT="1"/>
      <dgm:spPr/>
      <dgm:t>
        <a:bodyPr lIns="0" tIns="0" rIns="0" bIns="0"/>
        <a:lstStyle/>
        <a:p>
          <a:r>
            <a:rPr lang="en-GB" sz="20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Reporting</a:t>
          </a:r>
          <a:endParaRPr lang="en-GB" sz="16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endParaRPr>
        </a:p>
      </dgm:t>
    </dgm:pt>
    <dgm:pt modelId="{602344AF-4385-4764-A8E2-761D2CAD2F1D}" type="parTrans" cxnId="{94816060-A685-4E78-9AC5-B49017712AF8}">
      <dgm:prSet/>
      <dgm:spPr/>
      <dgm:t>
        <a:bodyPr/>
        <a:lstStyle/>
        <a:p>
          <a:endParaRPr lang="en-GB">
            <a:latin typeface="Arial Narrow" panose="020B0606020202030204" pitchFamily="34" charset="0"/>
          </a:endParaRPr>
        </a:p>
      </dgm:t>
    </dgm:pt>
    <dgm:pt modelId="{ADCA91B0-819D-41BC-BEB6-15F05811C753}" type="sibTrans" cxnId="{94816060-A685-4E78-9AC5-B49017712AF8}">
      <dgm:prSet/>
      <dgm:spPr/>
      <dgm:t>
        <a:bodyPr/>
        <a:lstStyle/>
        <a:p>
          <a:endParaRPr lang="en-GB">
            <a:latin typeface="Arial Narrow" panose="020B0606020202030204" pitchFamily="34" charset="0"/>
          </a:endParaRPr>
        </a:p>
      </dgm:t>
    </dgm:pt>
    <dgm:pt modelId="{1E30D578-4D45-400F-A277-0D45D79BFDFD}">
      <dgm:prSet phldrT="[Text]" custT="1"/>
      <dgm:spPr/>
      <dgm:t>
        <a:bodyPr/>
        <a:lstStyle/>
        <a:p>
          <a:pPr marL="534988" indent="-177800">
            <a:spcAft>
              <a:spcPts val="600"/>
            </a:spcAft>
            <a:tabLst/>
          </a:pPr>
          <a:r>
            <a:rPr lang="en-GB" sz="1400" dirty="0">
              <a:latin typeface="Arial Narrow" panose="020B0606020202030204" pitchFamily="34" charset="0"/>
            </a:rPr>
            <a:t>Audit findings </a:t>
          </a:r>
        </a:p>
      </dgm:t>
    </dgm:pt>
    <dgm:pt modelId="{707BDDC0-EEC2-4EDC-9591-9BF7B4ED68EC}" type="parTrans" cxnId="{42F1D85E-91E1-4708-8CD0-C51E0C1BB7B8}">
      <dgm:prSet/>
      <dgm:spPr/>
      <dgm:t>
        <a:bodyPr/>
        <a:lstStyle/>
        <a:p>
          <a:endParaRPr lang="en-GB">
            <a:latin typeface="Arial Narrow" panose="020B0606020202030204" pitchFamily="34" charset="0"/>
          </a:endParaRPr>
        </a:p>
      </dgm:t>
    </dgm:pt>
    <dgm:pt modelId="{46710BF5-9C3F-4656-B87E-B1BF8E650515}" type="sibTrans" cxnId="{42F1D85E-91E1-4708-8CD0-C51E0C1BB7B8}">
      <dgm:prSet/>
      <dgm:spPr/>
      <dgm:t>
        <a:bodyPr/>
        <a:lstStyle/>
        <a:p>
          <a:endParaRPr lang="en-GB">
            <a:latin typeface="Arial Narrow" panose="020B0606020202030204" pitchFamily="34" charset="0"/>
          </a:endParaRPr>
        </a:p>
      </dgm:t>
    </dgm:pt>
    <dgm:pt modelId="{9076B946-1CEE-435C-BFE9-BE8F60C7CC86}">
      <dgm:prSet phldrT="[Text]" custT="1"/>
      <dgm:spPr/>
      <dgm:t>
        <a:bodyPr lIns="0" tIns="0" rIns="0" bIns="0"/>
        <a:lstStyle/>
        <a:p>
          <a:r>
            <a:rPr lang="en-GB" sz="20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Follow-up</a:t>
          </a:r>
          <a:endParaRPr lang="en-GB" sz="16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endParaRPr>
        </a:p>
      </dgm:t>
    </dgm:pt>
    <dgm:pt modelId="{A9006B26-4E5F-498C-8D0D-DC1907401313}" type="parTrans" cxnId="{61D89625-1DEE-43FD-87D7-E6D359B8AC9E}">
      <dgm:prSet/>
      <dgm:spPr/>
      <dgm:t>
        <a:bodyPr/>
        <a:lstStyle/>
        <a:p>
          <a:endParaRPr lang="en-GB">
            <a:latin typeface="Arial Narrow" panose="020B0606020202030204" pitchFamily="34" charset="0"/>
          </a:endParaRPr>
        </a:p>
      </dgm:t>
    </dgm:pt>
    <dgm:pt modelId="{34E2D30A-7554-4255-BC57-43BA6320C066}" type="sibTrans" cxnId="{61D89625-1DEE-43FD-87D7-E6D359B8AC9E}">
      <dgm:prSet/>
      <dgm:spPr/>
      <dgm:t>
        <a:bodyPr/>
        <a:lstStyle/>
        <a:p>
          <a:endParaRPr lang="en-GB">
            <a:latin typeface="Arial Narrow" panose="020B0606020202030204" pitchFamily="34" charset="0"/>
          </a:endParaRPr>
        </a:p>
      </dgm:t>
    </dgm:pt>
    <dgm:pt modelId="{D0567DA9-EA3C-40A4-93F0-266B7D01C299}">
      <dgm:prSet phldrT="[Text]" custT="1"/>
      <dgm:spPr/>
      <dgm:t>
        <a:bodyPr/>
        <a:lstStyle/>
        <a:p>
          <a:pPr>
            <a:spcAft>
              <a:spcPts val="600"/>
            </a:spcAft>
          </a:pPr>
          <a:r>
            <a:rPr lang="en-GB" sz="1400" dirty="0">
              <a:latin typeface="Arial Narrow" panose="020B0606020202030204" pitchFamily="34" charset="0"/>
            </a:rPr>
            <a:t>Confirmation and verification  of planned actions </a:t>
          </a:r>
        </a:p>
      </dgm:t>
    </dgm:pt>
    <dgm:pt modelId="{77845CC9-CB48-4457-8BE5-5C862A9F864E}" type="parTrans" cxnId="{6F04B395-DD75-44F6-B406-0FF33C790FA4}">
      <dgm:prSet/>
      <dgm:spPr/>
      <dgm:t>
        <a:bodyPr/>
        <a:lstStyle/>
        <a:p>
          <a:endParaRPr lang="en-GB">
            <a:latin typeface="Arial Narrow" panose="020B0606020202030204" pitchFamily="34" charset="0"/>
          </a:endParaRPr>
        </a:p>
      </dgm:t>
    </dgm:pt>
    <dgm:pt modelId="{FC334FE0-E046-4E30-ACF9-383C7A7AE0B4}" type="sibTrans" cxnId="{6F04B395-DD75-44F6-B406-0FF33C790FA4}">
      <dgm:prSet/>
      <dgm:spPr/>
      <dgm:t>
        <a:bodyPr/>
        <a:lstStyle/>
        <a:p>
          <a:endParaRPr lang="en-GB">
            <a:latin typeface="Arial Narrow" panose="020B0606020202030204" pitchFamily="34" charset="0"/>
          </a:endParaRPr>
        </a:p>
      </dgm:t>
    </dgm:pt>
    <dgm:pt modelId="{1FC9DA05-7FB7-488F-A31E-2BD0EFAFBDDD}">
      <dgm:prSet phldrT="[Text]" custT="1"/>
      <dgm:spPr/>
      <dgm:t>
        <a:bodyPr lIns="0" tIns="0" rIns="0" bIns="0" anchor="ctr" anchorCtr="1"/>
        <a:lstStyle/>
        <a:p>
          <a:pPr marL="179388" marR="0" indent="-96838" defTabSz="914400" eaLnBrk="1" fontAlgn="auto" latinLnBrk="0" hangingPunct="1">
            <a:lnSpc>
              <a:spcPct val="100000"/>
            </a:lnSpc>
            <a:spcBef>
              <a:spcPts val="0"/>
            </a:spcBef>
            <a:spcAft>
              <a:spcPts val="600"/>
            </a:spcAft>
            <a:buClrTx/>
            <a:buSzTx/>
            <a:buFontTx/>
            <a:buNone/>
            <a:tabLst>
              <a:tab pos="179388" algn="l"/>
            </a:tabLst>
            <a:defRPr/>
          </a:pPr>
          <a:r>
            <a:rPr lang="en-GB" sz="1400" i="0" dirty="0">
              <a:effectLst/>
              <a:latin typeface="Arial Narrow" panose="020B0606020202030204" pitchFamily="34" charset="0"/>
            </a:rPr>
            <a:t> Audit scope &amp;objectives (LT)</a:t>
          </a:r>
        </a:p>
      </dgm:t>
    </dgm:pt>
    <dgm:pt modelId="{554BA986-8F34-43E6-A72B-BA0A2F577CA1}" type="parTrans" cxnId="{7C6ABCD9-6D24-406B-BBAC-29E77085089A}">
      <dgm:prSet/>
      <dgm:spPr/>
      <dgm:t>
        <a:bodyPr/>
        <a:lstStyle/>
        <a:p>
          <a:endParaRPr lang="en-GB">
            <a:latin typeface="Arial Narrow" panose="020B0606020202030204" pitchFamily="34" charset="0"/>
          </a:endParaRPr>
        </a:p>
      </dgm:t>
    </dgm:pt>
    <dgm:pt modelId="{A7764B20-CBA7-49C0-829D-F154376680B0}" type="sibTrans" cxnId="{7C6ABCD9-6D24-406B-BBAC-29E77085089A}">
      <dgm:prSet/>
      <dgm:spPr/>
      <dgm:t>
        <a:bodyPr/>
        <a:lstStyle/>
        <a:p>
          <a:endParaRPr lang="en-GB">
            <a:latin typeface="Arial Narrow" panose="020B0606020202030204" pitchFamily="34" charset="0"/>
          </a:endParaRPr>
        </a:p>
      </dgm:t>
    </dgm:pt>
    <dgm:pt modelId="{3F1F9BA9-7C5F-4EF6-8714-69EC3F07D831}">
      <dgm:prSet phldrT="[Text]" custT="1"/>
      <dgm:spPr/>
      <dgm:t>
        <a:bodyPr lIns="0" tIns="0" rIns="0" bIns="0" anchor="ctr" anchorCtr="1"/>
        <a:lstStyle/>
        <a:p>
          <a:pPr marL="179388" marR="0" indent="-96838" defTabSz="914400" eaLnBrk="1" fontAlgn="auto" latinLnBrk="0" hangingPunct="1">
            <a:lnSpc>
              <a:spcPct val="100000"/>
            </a:lnSpc>
            <a:spcBef>
              <a:spcPts val="0"/>
            </a:spcBef>
            <a:spcAft>
              <a:spcPts val="600"/>
            </a:spcAft>
            <a:buClrTx/>
            <a:buSzTx/>
            <a:buFontTx/>
            <a:buNone/>
            <a:tabLst/>
            <a:defRPr/>
          </a:pPr>
          <a:r>
            <a:rPr lang="en-GB" sz="1400" i="1" dirty="0" smtClean="0">
              <a:effectLst/>
              <a:latin typeface="Arial Narrow" panose="020B0606020202030204" pitchFamily="34" charset="0"/>
            </a:rPr>
            <a:t> </a:t>
          </a:r>
          <a:r>
            <a:rPr lang="en-GB" sz="1400" i="0" dirty="0" smtClean="0">
              <a:effectLst/>
              <a:latin typeface="Arial Narrow" panose="020B0606020202030204" pitchFamily="34" charset="0"/>
            </a:rPr>
            <a:t>Policies and procedures (LT)</a:t>
          </a:r>
          <a:endParaRPr lang="en-GB" sz="1200" i="0" dirty="0">
            <a:latin typeface="Arial Narrow" panose="020B0606020202030204" pitchFamily="34" charset="0"/>
          </a:endParaRPr>
        </a:p>
      </dgm:t>
    </dgm:pt>
    <dgm:pt modelId="{7CABC766-DD7E-4DC7-A570-CA18B493947E}" type="parTrans" cxnId="{5359D0F4-572F-4593-93B8-A4CBB13FE528}">
      <dgm:prSet/>
      <dgm:spPr/>
      <dgm:t>
        <a:bodyPr/>
        <a:lstStyle/>
        <a:p>
          <a:endParaRPr lang="en-GB">
            <a:latin typeface="Arial Narrow" panose="020B0606020202030204" pitchFamily="34" charset="0"/>
          </a:endParaRPr>
        </a:p>
      </dgm:t>
    </dgm:pt>
    <dgm:pt modelId="{AA24A980-87F5-4476-B49E-E0F32306A407}" type="sibTrans" cxnId="{5359D0F4-572F-4593-93B8-A4CBB13FE528}">
      <dgm:prSet/>
      <dgm:spPr/>
      <dgm:t>
        <a:bodyPr/>
        <a:lstStyle/>
        <a:p>
          <a:endParaRPr lang="en-GB">
            <a:latin typeface="Arial Narrow" panose="020B0606020202030204" pitchFamily="34" charset="0"/>
          </a:endParaRPr>
        </a:p>
      </dgm:t>
    </dgm:pt>
    <dgm:pt modelId="{5F882772-C9D6-4BB8-8038-6EB7C46383F9}">
      <dgm:prSet phldrT="[Text]" custT="1"/>
      <dgm:spPr/>
      <dgm:t>
        <a:bodyPr/>
        <a:lstStyle/>
        <a:p>
          <a:pPr marL="539750" indent="-180975" algn="l">
            <a:lnSpc>
              <a:spcPct val="100000"/>
            </a:lnSpc>
            <a:spcBef>
              <a:spcPts val="600"/>
            </a:spcBef>
            <a:spcAft>
              <a:spcPts val="0"/>
            </a:spcAft>
          </a:pPr>
          <a:r>
            <a:rPr lang="en-GB" sz="1400" dirty="0" smtClean="0">
              <a:latin typeface="Arial Narrow" panose="020B0606020202030204" pitchFamily="34" charset="0"/>
            </a:rPr>
            <a:t>Pre-visit reviews</a:t>
          </a:r>
          <a:endParaRPr lang="en-GB" sz="1400" dirty="0">
            <a:latin typeface="Arial Narrow" panose="020B0606020202030204" pitchFamily="34" charset="0"/>
          </a:endParaRPr>
        </a:p>
      </dgm:t>
    </dgm:pt>
    <dgm:pt modelId="{7935CAF0-0729-4277-AFF4-024BD9182329}" type="parTrans" cxnId="{60B6BFD5-19B2-4A49-A9D4-26D2155771A5}">
      <dgm:prSet/>
      <dgm:spPr/>
      <dgm:t>
        <a:bodyPr/>
        <a:lstStyle/>
        <a:p>
          <a:endParaRPr lang="en-GB">
            <a:latin typeface="Arial Narrow" panose="020B0606020202030204" pitchFamily="34" charset="0"/>
          </a:endParaRPr>
        </a:p>
      </dgm:t>
    </dgm:pt>
    <dgm:pt modelId="{92DFBF6D-01EF-4277-AB93-AEFB9C7FF313}" type="sibTrans" cxnId="{60B6BFD5-19B2-4A49-A9D4-26D2155771A5}">
      <dgm:prSet/>
      <dgm:spPr/>
      <dgm:t>
        <a:bodyPr/>
        <a:lstStyle/>
        <a:p>
          <a:endParaRPr lang="en-GB">
            <a:latin typeface="Arial Narrow" panose="020B0606020202030204" pitchFamily="34" charset="0"/>
          </a:endParaRPr>
        </a:p>
      </dgm:t>
    </dgm:pt>
    <dgm:pt modelId="{1FC68628-062D-476B-A588-A0C47895C6E0}">
      <dgm:prSet phldrT="[Text]" custT="1"/>
      <dgm:spPr/>
      <dgm:t>
        <a:bodyPr lIns="0" tIns="0" rIns="0" bIns="0" anchor="ctr" anchorCtr="1"/>
        <a:lstStyle/>
        <a:p>
          <a:pPr marL="179388" marR="0" indent="-96838" defTabSz="914400" eaLnBrk="1" fontAlgn="auto" latinLnBrk="0" hangingPunct="1">
            <a:lnSpc>
              <a:spcPct val="100000"/>
            </a:lnSpc>
            <a:spcBef>
              <a:spcPts val="0"/>
            </a:spcBef>
            <a:spcAft>
              <a:spcPts val="600"/>
            </a:spcAft>
            <a:buClrTx/>
            <a:buSzTx/>
            <a:buFontTx/>
            <a:buNone/>
            <a:tabLst>
              <a:tab pos="179388" algn="l"/>
            </a:tabLst>
            <a:defRPr/>
          </a:pPr>
          <a:r>
            <a:rPr lang="en-GB" sz="1400" i="0" dirty="0">
              <a:latin typeface="Arial Narrow" panose="020B0606020202030204" pitchFamily="34" charset="0"/>
            </a:rPr>
            <a:t> Confirming field  </a:t>
          </a:r>
          <a:r>
            <a:rPr lang="en-GB" sz="1400" i="0" dirty="0" smtClean="0">
              <a:latin typeface="Arial Narrow" panose="020B0606020202030204" pitchFamily="34" charset="0"/>
            </a:rPr>
            <a:t>visit</a:t>
          </a:r>
          <a:endParaRPr lang="en-GB" sz="1400" i="0" dirty="0">
            <a:latin typeface="Arial Narrow" panose="020B0606020202030204" pitchFamily="34" charset="0"/>
          </a:endParaRPr>
        </a:p>
      </dgm:t>
    </dgm:pt>
    <dgm:pt modelId="{FB744D77-2715-44BB-8B44-41618A50664C}" type="parTrans" cxnId="{55489DFA-497C-4959-8AA8-6153C58788E6}">
      <dgm:prSet/>
      <dgm:spPr/>
      <dgm:t>
        <a:bodyPr/>
        <a:lstStyle/>
        <a:p>
          <a:endParaRPr lang="en-GB">
            <a:latin typeface="Arial Narrow" panose="020B0606020202030204" pitchFamily="34" charset="0"/>
          </a:endParaRPr>
        </a:p>
      </dgm:t>
    </dgm:pt>
    <dgm:pt modelId="{A45D1435-0438-4A39-BF8A-EBBDCBC810C6}" type="sibTrans" cxnId="{55489DFA-497C-4959-8AA8-6153C58788E6}">
      <dgm:prSet/>
      <dgm:spPr/>
      <dgm:t>
        <a:bodyPr/>
        <a:lstStyle/>
        <a:p>
          <a:endParaRPr lang="en-GB">
            <a:latin typeface="Arial Narrow" panose="020B0606020202030204" pitchFamily="34" charset="0"/>
          </a:endParaRPr>
        </a:p>
      </dgm:t>
    </dgm:pt>
    <dgm:pt modelId="{902289F5-726B-43F0-8AB8-7928956C4CB4}">
      <dgm:prSet phldrT="[Text]" custT="1"/>
      <dgm:spPr/>
      <dgm:t>
        <a:bodyPr lIns="0" tIns="0" rIns="0" bIns="0" anchor="ctr" anchorCtr="1"/>
        <a:lstStyle/>
        <a:p>
          <a:pPr marL="179388" marR="0" indent="-96838" defTabSz="914400" eaLnBrk="1" fontAlgn="auto" latinLnBrk="0" hangingPunct="1">
            <a:lnSpc>
              <a:spcPct val="100000"/>
            </a:lnSpc>
            <a:spcBef>
              <a:spcPts val="0"/>
            </a:spcBef>
            <a:spcAft>
              <a:spcPts val="600"/>
            </a:spcAft>
            <a:buClrTx/>
            <a:buSzTx/>
            <a:buFontTx/>
            <a:buNone/>
            <a:tabLst>
              <a:tab pos="179388" algn="l"/>
            </a:tabLst>
            <a:defRPr/>
          </a:pPr>
          <a:r>
            <a:rPr lang="en-GB" sz="1400" i="0" dirty="0" smtClean="0">
              <a:latin typeface="Arial Narrow" panose="020B0606020202030204" pitchFamily="34" charset="0"/>
            </a:rPr>
            <a:t> Confirmation of audit</a:t>
          </a:r>
          <a:endParaRPr lang="en-GB" sz="1400" i="0" dirty="0">
            <a:effectLst>
              <a:outerShdw blurRad="38100" dist="38100" dir="2700000" algn="tl">
                <a:srgbClr val="000000">
                  <a:alpha val="43137"/>
                </a:srgbClr>
              </a:outerShdw>
            </a:effectLst>
            <a:latin typeface="Arial Narrow" panose="020B0606020202030204" pitchFamily="34" charset="0"/>
          </a:endParaRPr>
        </a:p>
      </dgm:t>
    </dgm:pt>
    <dgm:pt modelId="{66441D3E-77DB-4542-AFD9-608440B520A3}" type="parTrans" cxnId="{2E49FA88-799F-413E-BCFB-F91CD373E052}">
      <dgm:prSet/>
      <dgm:spPr/>
      <dgm:t>
        <a:bodyPr/>
        <a:lstStyle/>
        <a:p>
          <a:endParaRPr lang="en-GB">
            <a:latin typeface="Arial Narrow" panose="020B0606020202030204" pitchFamily="34" charset="0"/>
          </a:endParaRPr>
        </a:p>
      </dgm:t>
    </dgm:pt>
    <dgm:pt modelId="{A585FEC3-A489-4A00-A709-FEE05AC49B57}" type="sibTrans" cxnId="{2E49FA88-799F-413E-BCFB-F91CD373E052}">
      <dgm:prSet/>
      <dgm:spPr/>
      <dgm:t>
        <a:bodyPr/>
        <a:lstStyle/>
        <a:p>
          <a:endParaRPr lang="en-GB">
            <a:latin typeface="Arial Narrow" panose="020B0606020202030204" pitchFamily="34" charset="0"/>
          </a:endParaRPr>
        </a:p>
      </dgm:t>
    </dgm:pt>
    <dgm:pt modelId="{2823F3B8-C5EE-4858-BEB0-895B2F209E0A}">
      <dgm:prSet phldrT="[Text]" custT="1"/>
      <dgm:spPr/>
      <dgm:t>
        <a:bodyPr/>
        <a:lstStyle/>
        <a:p>
          <a:pPr marL="534988" indent="-177800">
            <a:spcAft>
              <a:spcPts val="600"/>
            </a:spcAft>
            <a:tabLst/>
          </a:pPr>
          <a:r>
            <a:rPr lang="en-GB" sz="1400" dirty="0" smtClean="0">
              <a:latin typeface="Arial Narrow" panose="020B0606020202030204" pitchFamily="34" charset="0"/>
            </a:rPr>
            <a:t>Assessment of results and agreeing follow on  actions  (if needed)</a:t>
          </a:r>
          <a:endParaRPr lang="en-GB" sz="1400" dirty="0">
            <a:latin typeface="Arial Narrow" panose="020B0606020202030204" pitchFamily="34" charset="0"/>
          </a:endParaRPr>
        </a:p>
      </dgm:t>
    </dgm:pt>
    <dgm:pt modelId="{AE7A61F5-8270-4D7F-A658-5827160FFA0A}" type="parTrans" cxnId="{2145A2A1-7953-4430-A93B-7FD42E67C501}">
      <dgm:prSet/>
      <dgm:spPr/>
      <dgm:t>
        <a:bodyPr/>
        <a:lstStyle/>
        <a:p>
          <a:endParaRPr lang="en-GB">
            <a:latin typeface="Arial Narrow" panose="020B0606020202030204" pitchFamily="34" charset="0"/>
          </a:endParaRPr>
        </a:p>
      </dgm:t>
    </dgm:pt>
    <dgm:pt modelId="{60A05696-25CA-4782-80BE-C627A16D8F4D}" type="sibTrans" cxnId="{2145A2A1-7953-4430-A93B-7FD42E67C501}">
      <dgm:prSet/>
      <dgm:spPr/>
      <dgm:t>
        <a:bodyPr/>
        <a:lstStyle/>
        <a:p>
          <a:endParaRPr lang="en-GB">
            <a:latin typeface="Arial Narrow" panose="020B0606020202030204" pitchFamily="34" charset="0"/>
          </a:endParaRPr>
        </a:p>
      </dgm:t>
    </dgm:pt>
    <dgm:pt modelId="{DDF0E49B-E40D-4708-97BC-F8E63C6CB6E6}">
      <dgm:prSet phldrT="[Text]" custT="1"/>
      <dgm:spPr/>
      <dgm:t>
        <a:bodyPr/>
        <a:lstStyle/>
        <a:p>
          <a:pPr>
            <a:spcAft>
              <a:spcPts val="600"/>
            </a:spcAft>
          </a:pPr>
          <a:r>
            <a:rPr lang="en-GB" sz="1400" dirty="0" smtClean="0">
              <a:latin typeface="Arial Narrow" panose="020B0606020202030204" pitchFamily="34" charset="0"/>
            </a:rPr>
            <a:t>Informing internal policies and procedures </a:t>
          </a:r>
          <a:endParaRPr lang="en-GB" sz="1400" dirty="0">
            <a:latin typeface="Arial Narrow" panose="020B0606020202030204" pitchFamily="34" charset="0"/>
          </a:endParaRPr>
        </a:p>
      </dgm:t>
    </dgm:pt>
    <dgm:pt modelId="{EC8D2FAD-E196-4608-B238-7558DD9F38B2}" type="parTrans" cxnId="{BEEF3CBC-CCEE-4BAF-A9E9-C4020710E2DB}">
      <dgm:prSet/>
      <dgm:spPr/>
      <dgm:t>
        <a:bodyPr/>
        <a:lstStyle/>
        <a:p>
          <a:endParaRPr lang="en-GB">
            <a:latin typeface="Arial Narrow" panose="020B0606020202030204" pitchFamily="34" charset="0"/>
          </a:endParaRPr>
        </a:p>
      </dgm:t>
    </dgm:pt>
    <dgm:pt modelId="{44EAFACC-DB6F-42F2-8768-D19C3933BD64}" type="sibTrans" cxnId="{BEEF3CBC-CCEE-4BAF-A9E9-C4020710E2DB}">
      <dgm:prSet/>
      <dgm:spPr/>
      <dgm:t>
        <a:bodyPr/>
        <a:lstStyle/>
        <a:p>
          <a:endParaRPr lang="en-GB">
            <a:latin typeface="Arial Narrow" panose="020B0606020202030204" pitchFamily="34" charset="0"/>
          </a:endParaRPr>
        </a:p>
      </dgm:t>
    </dgm:pt>
    <dgm:pt modelId="{EA24BA28-F00A-4157-8B2D-9F0A46662767}">
      <dgm:prSet phldrT="[Text]" custT="1"/>
      <dgm:spPr/>
      <dgm:t>
        <a:bodyPr lIns="0" tIns="0" rIns="0" bIns="0" anchor="ctr" anchorCtr="1"/>
        <a:lstStyle/>
        <a:p>
          <a:pPr marL="179388" marR="0" indent="-96838" defTabSz="914400" eaLnBrk="1" fontAlgn="auto" latinLnBrk="0" hangingPunct="1">
            <a:lnSpc>
              <a:spcPct val="100000"/>
            </a:lnSpc>
            <a:spcBef>
              <a:spcPts val="0"/>
            </a:spcBef>
            <a:spcAft>
              <a:spcPts val="600"/>
            </a:spcAft>
            <a:buClrTx/>
            <a:buSzTx/>
            <a:buFontTx/>
            <a:buNone/>
            <a:tabLst>
              <a:tab pos="179388" algn="l"/>
            </a:tabLst>
            <a:defRPr/>
          </a:pPr>
          <a:r>
            <a:rPr lang="en-GB" sz="1400" i="0" dirty="0" smtClean="0">
              <a:latin typeface="Arial Narrow" panose="020B0606020202030204" pitchFamily="34" charset="0"/>
            </a:rPr>
            <a:t> Confirmation of expenditure</a:t>
          </a:r>
          <a:endParaRPr lang="en-GB" sz="1400" i="0" dirty="0">
            <a:latin typeface="Arial Narrow" panose="020B0606020202030204" pitchFamily="34" charset="0"/>
          </a:endParaRPr>
        </a:p>
      </dgm:t>
    </dgm:pt>
    <dgm:pt modelId="{0D8C31D3-433B-4FC0-A6C7-316568936962}" type="parTrans" cxnId="{53702FC7-6779-4304-8A25-36ADE897595B}">
      <dgm:prSet/>
      <dgm:spPr/>
      <dgm:t>
        <a:bodyPr/>
        <a:lstStyle/>
        <a:p>
          <a:endParaRPr lang="en-GB">
            <a:latin typeface="Arial Narrow" panose="020B0606020202030204" pitchFamily="34" charset="0"/>
          </a:endParaRPr>
        </a:p>
      </dgm:t>
    </dgm:pt>
    <dgm:pt modelId="{E9EC3268-0EF5-42B3-8499-99699D700B8C}" type="sibTrans" cxnId="{53702FC7-6779-4304-8A25-36ADE897595B}">
      <dgm:prSet/>
      <dgm:spPr/>
      <dgm:t>
        <a:bodyPr/>
        <a:lstStyle/>
        <a:p>
          <a:endParaRPr lang="en-GB">
            <a:latin typeface="Arial Narrow" panose="020B0606020202030204" pitchFamily="34" charset="0"/>
          </a:endParaRPr>
        </a:p>
      </dgm:t>
    </dgm:pt>
    <dgm:pt modelId="{31420DD7-DE5B-4B20-92A3-BDB6E37AFF6A}">
      <dgm:prSet phldrT="[Text]" custT="1"/>
      <dgm:spPr/>
      <dgm:t>
        <a:bodyPr/>
        <a:lstStyle/>
        <a:p>
          <a:pPr marL="539750" indent="-180975" algn="l">
            <a:lnSpc>
              <a:spcPct val="100000"/>
            </a:lnSpc>
            <a:spcBef>
              <a:spcPts val="600"/>
            </a:spcBef>
            <a:spcAft>
              <a:spcPts val="0"/>
            </a:spcAft>
          </a:pPr>
          <a:r>
            <a:rPr lang="en-GB" sz="1400" dirty="0" smtClean="0">
              <a:latin typeface="Arial Narrow" panose="020B0606020202030204" pitchFamily="34" charset="0"/>
            </a:rPr>
            <a:t>Fieldwork &amp; Testing</a:t>
          </a:r>
          <a:endParaRPr lang="en-GB" sz="1400" dirty="0">
            <a:latin typeface="Arial Narrow" panose="020B0606020202030204" pitchFamily="34" charset="0"/>
          </a:endParaRPr>
        </a:p>
      </dgm:t>
    </dgm:pt>
    <dgm:pt modelId="{F8A2352F-6ABE-4750-AA46-6F6AB3E63736}" type="parTrans" cxnId="{A47A7149-8A3F-45D5-8921-68A043C34182}">
      <dgm:prSet/>
      <dgm:spPr/>
      <dgm:t>
        <a:bodyPr/>
        <a:lstStyle/>
        <a:p>
          <a:endParaRPr lang="en-GB">
            <a:latin typeface="Arial Narrow" panose="020B0606020202030204" pitchFamily="34" charset="0"/>
          </a:endParaRPr>
        </a:p>
      </dgm:t>
    </dgm:pt>
    <dgm:pt modelId="{0C1A7EB5-B8BB-46C0-BFE6-DAA5BD6393F1}" type="sibTrans" cxnId="{A47A7149-8A3F-45D5-8921-68A043C34182}">
      <dgm:prSet/>
      <dgm:spPr/>
      <dgm:t>
        <a:bodyPr/>
        <a:lstStyle/>
        <a:p>
          <a:endParaRPr lang="en-GB">
            <a:latin typeface="Arial Narrow" panose="020B0606020202030204" pitchFamily="34" charset="0"/>
          </a:endParaRPr>
        </a:p>
      </dgm:t>
    </dgm:pt>
    <dgm:pt modelId="{B6EC6C87-30D3-4069-B6D0-57D518A468F6}">
      <dgm:prSet phldrT="[Text]" custT="1"/>
      <dgm:spPr/>
      <dgm:t>
        <a:bodyPr/>
        <a:lstStyle/>
        <a:p>
          <a:pPr marL="539750" indent="-180975" algn="l">
            <a:lnSpc>
              <a:spcPct val="100000"/>
            </a:lnSpc>
            <a:spcBef>
              <a:spcPts val="600"/>
            </a:spcBef>
            <a:spcAft>
              <a:spcPts val="0"/>
            </a:spcAft>
          </a:pPr>
          <a:r>
            <a:rPr lang="en-GB" sz="1400" dirty="0" smtClean="0">
              <a:latin typeface="Arial Narrow" panose="020B0606020202030204" pitchFamily="34" charset="0"/>
            </a:rPr>
            <a:t>Queries and  evaluations</a:t>
          </a:r>
          <a:endParaRPr lang="en-GB" sz="1400" dirty="0">
            <a:latin typeface="Arial Narrow" panose="020B0606020202030204" pitchFamily="34" charset="0"/>
          </a:endParaRPr>
        </a:p>
      </dgm:t>
    </dgm:pt>
    <dgm:pt modelId="{388BA1B4-4642-4D8E-82D0-B3786F3AC174}" type="parTrans" cxnId="{AC4184E8-C431-408D-8213-A1F5BF2E2E36}">
      <dgm:prSet/>
      <dgm:spPr/>
      <dgm:t>
        <a:bodyPr/>
        <a:lstStyle/>
        <a:p>
          <a:endParaRPr lang="en-GB">
            <a:latin typeface="Arial Narrow" panose="020B0606020202030204" pitchFamily="34" charset="0"/>
          </a:endParaRPr>
        </a:p>
      </dgm:t>
    </dgm:pt>
    <dgm:pt modelId="{56C96825-C4BE-4C97-86C8-4B43A8782A8E}" type="sibTrans" cxnId="{AC4184E8-C431-408D-8213-A1F5BF2E2E36}">
      <dgm:prSet/>
      <dgm:spPr/>
      <dgm:t>
        <a:bodyPr/>
        <a:lstStyle/>
        <a:p>
          <a:endParaRPr lang="en-GB">
            <a:latin typeface="Arial Narrow" panose="020B0606020202030204" pitchFamily="34" charset="0"/>
          </a:endParaRPr>
        </a:p>
      </dgm:t>
    </dgm:pt>
    <dgm:pt modelId="{4F5E7CA5-326E-46BD-A7C2-05D9A6EEC4E2}">
      <dgm:prSet phldrT="[Text]" custT="1"/>
      <dgm:spPr/>
      <dgm:t>
        <a:bodyPr/>
        <a:lstStyle/>
        <a:p>
          <a:pPr marL="539750" indent="-180975" algn="l">
            <a:lnSpc>
              <a:spcPct val="100000"/>
            </a:lnSpc>
            <a:spcBef>
              <a:spcPts val="600"/>
            </a:spcBef>
            <a:spcAft>
              <a:spcPts val="0"/>
            </a:spcAft>
          </a:pPr>
          <a:r>
            <a:rPr lang="en-GB" sz="1400" dirty="0" smtClean="0">
              <a:latin typeface="Arial Narrow" panose="020B0606020202030204" pitchFamily="34" charset="0"/>
            </a:rPr>
            <a:t>Sample </a:t>
          </a:r>
          <a:r>
            <a:rPr lang="en-GB" sz="1400" dirty="0">
              <a:latin typeface="Arial Narrow" panose="020B0606020202030204" pitchFamily="34" charset="0"/>
            </a:rPr>
            <a:t>selection and initial </a:t>
          </a:r>
          <a:r>
            <a:rPr lang="en-GB" sz="1400" dirty="0" smtClean="0">
              <a:latin typeface="Arial Narrow" panose="020B0606020202030204" pitchFamily="34" charset="0"/>
            </a:rPr>
            <a:t>queries</a:t>
          </a:r>
          <a:endParaRPr lang="en-GB" sz="1400" dirty="0">
            <a:latin typeface="Arial Narrow" panose="020B0606020202030204" pitchFamily="34" charset="0"/>
          </a:endParaRPr>
        </a:p>
      </dgm:t>
    </dgm:pt>
    <dgm:pt modelId="{51320AED-98F8-4779-B13F-ACBF320491E3}" type="sibTrans" cxnId="{5666847A-F655-4855-AFE5-D67287D2D92C}">
      <dgm:prSet/>
      <dgm:spPr/>
      <dgm:t>
        <a:bodyPr/>
        <a:lstStyle/>
        <a:p>
          <a:endParaRPr lang="en-GB">
            <a:latin typeface="Arial Narrow" panose="020B0606020202030204" pitchFamily="34" charset="0"/>
          </a:endParaRPr>
        </a:p>
      </dgm:t>
    </dgm:pt>
    <dgm:pt modelId="{F95D3004-DBE4-416B-A2FE-4F204354EB0D}" type="parTrans" cxnId="{5666847A-F655-4855-AFE5-D67287D2D92C}">
      <dgm:prSet/>
      <dgm:spPr/>
      <dgm:t>
        <a:bodyPr/>
        <a:lstStyle/>
        <a:p>
          <a:endParaRPr lang="en-GB">
            <a:latin typeface="Arial Narrow" panose="020B0606020202030204" pitchFamily="34" charset="0"/>
          </a:endParaRPr>
        </a:p>
      </dgm:t>
    </dgm:pt>
    <dgm:pt modelId="{FAE84408-5524-4197-A6D7-8638265997ED}">
      <dgm:prSet phldrT="[Text]" custT="1"/>
      <dgm:spPr/>
      <dgm:t>
        <a:bodyPr/>
        <a:lstStyle/>
        <a:p>
          <a:pPr marL="539750" indent="-180975" algn="l">
            <a:lnSpc>
              <a:spcPct val="90000"/>
            </a:lnSpc>
            <a:spcBef>
              <a:spcPct val="0"/>
            </a:spcBef>
            <a:spcAft>
              <a:spcPct val="15000"/>
            </a:spcAft>
          </a:pPr>
          <a:endParaRPr lang="en-GB" sz="1400" dirty="0">
            <a:latin typeface="Arial Narrow" panose="020B0606020202030204" pitchFamily="34" charset="0"/>
          </a:endParaRPr>
        </a:p>
      </dgm:t>
    </dgm:pt>
    <dgm:pt modelId="{A0C90FBB-5B8A-4813-8F90-D6D0B16290CD}" type="parTrans" cxnId="{C1CA65D0-FAAF-4DF5-B0CC-71714B1A3260}">
      <dgm:prSet/>
      <dgm:spPr/>
      <dgm:t>
        <a:bodyPr/>
        <a:lstStyle/>
        <a:p>
          <a:endParaRPr lang="en-GB"/>
        </a:p>
      </dgm:t>
    </dgm:pt>
    <dgm:pt modelId="{E8CB6B1D-2582-4C6D-9012-4A16DA064C14}" type="sibTrans" cxnId="{C1CA65D0-FAAF-4DF5-B0CC-71714B1A3260}">
      <dgm:prSet/>
      <dgm:spPr/>
      <dgm:t>
        <a:bodyPr/>
        <a:lstStyle/>
        <a:p>
          <a:endParaRPr lang="en-GB"/>
        </a:p>
      </dgm:t>
    </dgm:pt>
    <dgm:pt modelId="{F2127630-267D-4EE3-BB56-B503AF2EFCC3}" type="pres">
      <dgm:prSet presAssocID="{21DD4380-12D4-4BDF-BECA-176A2441056E}" presName="cycleMatrixDiagram" presStyleCnt="0">
        <dgm:presLayoutVars>
          <dgm:chMax val="1"/>
          <dgm:dir/>
          <dgm:animLvl val="lvl"/>
          <dgm:resizeHandles val="exact"/>
        </dgm:presLayoutVars>
      </dgm:prSet>
      <dgm:spPr/>
      <dgm:t>
        <a:bodyPr/>
        <a:lstStyle/>
        <a:p>
          <a:endParaRPr lang="en-GB"/>
        </a:p>
      </dgm:t>
    </dgm:pt>
    <dgm:pt modelId="{D428C4A3-EFC0-4559-ADF4-7F5DC8E15A66}" type="pres">
      <dgm:prSet presAssocID="{21DD4380-12D4-4BDF-BECA-176A2441056E}" presName="children" presStyleCnt="0"/>
      <dgm:spPr/>
      <dgm:t>
        <a:bodyPr/>
        <a:lstStyle/>
        <a:p>
          <a:endParaRPr lang="en-GB"/>
        </a:p>
      </dgm:t>
    </dgm:pt>
    <dgm:pt modelId="{5DD6C66E-9CC3-4C94-B2C9-4E9EA37759F4}" type="pres">
      <dgm:prSet presAssocID="{21DD4380-12D4-4BDF-BECA-176A2441056E}" presName="child1group" presStyleCnt="0"/>
      <dgm:spPr/>
      <dgm:t>
        <a:bodyPr/>
        <a:lstStyle/>
        <a:p>
          <a:endParaRPr lang="en-GB"/>
        </a:p>
      </dgm:t>
    </dgm:pt>
    <dgm:pt modelId="{372CDFCA-8E22-4EFC-908C-2041C42B65FA}" type="pres">
      <dgm:prSet presAssocID="{21DD4380-12D4-4BDF-BECA-176A2441056E}" presName="child1" presStyleLbl="bgAcc1" presStyleIdx="0" presStyleCnt="4" custScaleX="150770" custScaleY="154645" custLinFactNeighborX="-60349" custLinFactNeighborY="6831"/>
      <dgm:spPr/>
      <dgm:t>
        <a:bodyPr/>
        <a:lstStyle/>
        <a:p>
          <a:endParaRPr lang="en-GB"/>
        </a:p>
      </dgm:t>
    </dgm:pt>
    <dgm:pt modelId="{AB4518DA-3FAB-436B-9B2F-E22376F775C0}" type="pres">
      <dgm:prSet presAssocID="{21DD4380-12D4-4BDF-BECA-176A2441056E}" presName="child1Text" presStyleLbl="bgAcc1" presStyleIdx="0" presStyleCnt="4">
        <dgm:presLayoutVars>
          <dgm:bulletEnabled val="1"/>
        </dgm:presLayoutVars>
      </dgm:prSet>
      <dgm:spPr/>
      <dgm:t>
        <a:bodyPr/>
        <a:lstStyle/>
        <a:p>
          <a:endParaRPr lang="en-GB"/>
        </a:p>
      </dgm:t>
    </dgm:pt>
    <dgm:pt modelId="{395AAE20-58C3-4B41-B525-9E2FAF0EF77B}" type="pres">
      <dgm:prSet presAssocID="{21DD4380-12D4-4BDF-BECA-176A2441056E}" presName="child2group" presStyleCnt="0"/>
      <dgm:spPr/>
      <dgm:t>
        <a:bodyPr/>
        <a:lstStyle/>
        <a:p>
          <a:endParaRPr lang="en-GB"/>
        </a:p>
      </dgm:t>
    </dgm:pt>
    <dgm:pt modelId="{338A7BD5-B931-4454-89E9-89F5D5D7242B}" type="pres">
      <dgm:prSet presAssocID="{21DD4380-12D4-4BDF-BECA-176A2441056E}" presName="child2" presStyleLbl="bgAcc1" presStyleIdx="1" presStyleCnt="4" custScaleX="155031" custScaleY="154078" custLinFactNeighborX="34831" custLinFactNeighborY="7223"/>
      <dgm:spPr/>
      <dgm:t>
        <a:bodyPr/>
        <a:lstStyle/>
        <a:p>
          <a:endParaRPr lang="en-GB"/>
        </a:p>
      </dgm:t>
    </dgm:pt>
    <dgm:pt modelId="{6728BBC2-7D29-44A0-AD8B-04F8149128B4}" type="pres">
      <dgm:prSet presAssocID="{21DD4380-12D4-4BDF-BECA-176A2441056E}" presName="child2Text" presStyleLbl="bgAcc1" presStyleIdx="1" presStyleCnt="4">
        <dgm:presLayoutVars>
          <dgm:bulletEnabled val="1"/>
        </dgm:presLayoutVars>
      </dgm:prSet>
      <dgm:spPr/>
      <dgm:t>
        <a:bodyPr/>
        <a:lstStyle/>
        <a:p>
          <a:endParaRPr lang="en-GB"/>
        </a:p>
      </dgm:t>
    </dgm:pt>
    <dgm:pt modelId="{6F36E723-1F19-4C89-9ADD-473B68A06EF6}" type="pres">
      <dgm:prSet presAssocID="{21DD4380-12D4-4BDF-BECA-176A2441056E}" presName="child3group" presStyleCnt="0"/>
      <dgm:spPr/>
      <dgm:t>
        <a:bodyPr/>
        <a:lstStyle/>
        <a:p>
          <a:endParaRPr lang="en-GB"/>
        </a:p>
      </dgm:t>
    </dgm:pt>
    <dgm:pt modelId="{D8834013-5DED-4128-AA93-8129DFEB3ADD}" type="pres">
      <dgm:prSet presAssocID="{21DD4380-12D4-4BDF-BECA-176A2441056E}" presName="child3" presStyleLbl="bgAcc1" presStyleIdx="2" presStyleCnt="4" custScaleX="151383" custScaleY="124065" custLinFactNeighborX="37096" custLinFactNeighborY="-11292"/>
      <dgm:spPr/>
      <dgm:t>
        <a:bodyPr/>
        <a:lstStyle/>
        <a:p>
          <a:endParaRPr lang="en-GB"/>
        </a:p>
      </dgm:t>
    </dgm:pt>
    <dgm:pt modelId="{10A985A5-2E50-4005-80AE-59C8D557490F}" type="pres">
      <dgm:prSet presAssocID="{21DD4380-12D4-4BDF-BECA-176A2441056E}" presName="child3Text" presStyleLbl="bgAcc1" presStyleIdx="2" presStyleCnt="4">
        <dgm:presLayoutVars>
          <dgm:bulletEnabled val="1"/>
        </dgm:presLayoutVars>
      </dgm:prSet>
      <dgm:spPr/>
      <dgm:t>
        <a:bodyPr/>
        <a:lstStyle/>
        <a:p>
          <a:endParaRPr lang="en-GB"/>
        </a:p>
      </dgm:t>
    </dgm:pt>
    <dgm:pt modelId="{7D4AEB0D-B893-46ED-8A38-55E990B75A61}" type="pres">
      <dgm:prSet presAssocID="{21DD4380-12D4-4BDF-BECA-176A2441056E}" presName="child4group" presStyleCnt="0"/>
      <dgm:spPr/>
      <dgm:t>
        <a:bodyPr/>
        <a:lstStyle/>
        <a:p>
          <a:endParaRPr lang="en-GB"/>
        </a:p>
      </dgm:t>
    </dgm:pt>
    <dgm:pt modelId="{D85D1A14-2FBD-4800-878C-46D350B0F6A9}" type="pres">
      <dgm:prSet presAssocID="{21DD4380-12D4-4BDF-BECA-176A2441056E}" presName="child4" presStyleLbl="bgAcc1" presStyleIdx="3" presStyleCnt="4" custScaleX="150770" custScaleY="124225" custLinFactNeighborX="-22816" custLinFactNeighborY="-14668"/>
      <dgm:spPr/>
      <dgm:t>
        <a:bodyPr/>
        <a:lstStyle/>
        <a:p>
          <a:endParaRPr lang="en-GB"/>
        </a:p>
      </dgm:t>
    </dgm:pt>
    <dgm:pt modelId="{F9C535D9-2161-4E57-A6E0-88C3EE14B8EA}" type="pres">
      <dgm:prSet presAssocID="{21DD4380-12D4-4BDF-BECA-176A2441056E}" presName="child4Text" presStyleLbl="bgAcc1" presStyleIdx="3" presStyleCnt="4">
        <dgm:presLayoutVars>
          <dgm:bulletEnabled val="1"/>
        </dgm:presLayoutVars>
      </dgm:prSet>
      <dgm:spPr/>
      <dgm:t>
        <a:bodyPr/>
        <a:lstStyle/>
        <a:p>
          <a:endParaRPr lang="en-GB"/>
        </a:p>
      </dgm:t>
    </dgm:pt>
    <dgm:pt modelId="{9E84DAAF-2611-4F82-A988-CA9CE9FE1BEB}" type="pres">
      <dgm:prSet presAssocID="{21DD4380-12D4-4BDF-BECA-176A2441056E}" presName="childPlaceholder" presStyleCnt="0"/>
      <dgm:spPr/>
      <dgm:t>
        <a:bodyPr/>
        <a:lstStyle/>
        <a:p>
          <a:endParaRPr lang="en-GB"/>
        </a:p>
      </dgm:t>
    </dgm:pt>
    <dgm:pt modelId="{AC02C54F-7026-41E1-95F9-DCF71C897473}" type="pres">
      <dgm:prSet presAssocID="{21DD4380-12D4-4BDF-BECA-176A2441056E}" presName="circle" presStyleCnt="0"/>
      <dgm:spPr/>
      <dgm:t>
        <a:bodyPr/>
        <a:lstStyle/>
        <a:p>
          <a:endParaRPr lang="en-GB"/>
        </a:p>
      </dgm:t>
    </dgm:pt>
    <dgm:pt modelId="{B0538B79-1FE3-4B62-9DBD-F14C67ADCE3D}" type="pres">
      <dgm:prSet presAssocID="{21DD4380-12D4-4BDF-BECA-176A2441056E}" presName="quadrant1" presStyleLbl="node1" presStyleIdx="0" presStyleCnt="4">
        <dgm:presLayoutVars>
          <dgm:chMax val="1"/>
          <dgm:bulletEnabled val="1"/>
        </dgm:presLayoutVars>
      </dgm:prSet>
      <dgm:spPr/>
      <dgm:t>
        <a:bodyPr/>
        <a:lstStyle/>
        <a:p>
          <a:endParaRPr lang="en-GB"/>
        </a:p>
      </dgm:t>
    </dgm:pt>
    <dgm:pt modelId="{E4ACB44C-81D7-44C2-8122-67839C779AFD}" type="pres">
      <dgm:prSet presAssocID="{21DD4380-12D4-4BDF-BECA-176A2441056E}" presName="quadrant2" presStyleLbl="node1" presStyleIdx="1" presStyleCnt="4">
        <dgm:presLayoutVars>
          <dgm:chMax val="1"/>
          <dgm:bulletEnabled val="1"/>
        </dgm:presLayoutVars>
      </dgm:prSet>
      <dgm:spPr/>
      <dgm:t>
        <a:bodyPr/>
        <a:lstStyle/>
        <a:p>
          <a:endParaRPr lang="en-GB"/>
        </a:p>
      </dgm:t>
    </dgm:pt>
    <dgm:pt modelId="{03D8648F-CE67-42A5-8D28-7342AE99E4CE}" type="pres">
      <dgm:prSet presAssocID="{21DD4380-12D4-4BDF-BECA-176A2441056E}" presName="quadrant3" presStyleLbl="node1" presStyleIdx="2" presStyleCnt="4">
        <dgm:presLayoutVars>
          <dgm:chMax val="1"/>
          <dgm:bulletEnabled val="1"/>
        </dgm:presLayoutVars>
      </dgm:prSet>
      <dgm:spPr/>
      <dgm:t>
        <a:bodyPr/>
        <a:lstStyle/>
        <a:p>
          <a:endParaRPr lang="en-GB"/>
        </a:p>
      </dgm:t>
    </dgm:pt>
    <dgm:pt modelId="{820F75CC-FA1A-498D-9720-0977CFF04362}" type="pres">
      <dgm:prSet presAssocID="{21DD4380-12D4-4BDF-BECA-176A2441056E}" presName="quadrant4" presStyleLbl="node1" presStyleIdx="3" presStyleCnt="4">
        <dgm:presLayoutVars>
          <dgm:chMax val="1"/>
          <dgm:bulletEnabled val="1"/>
        </dgm:presLayoutVars>
      </dgm:prSet>
      <dgm:spPr/>
      <dgm:t>
        <a:bodyPr/>
        <a:lstStyle/>
        <a:p>
          <a:endParaRPr lang="en-GB"/>
        </a:p>
      </dgm:t>
    </dgm:pt>
    <dgm:pt modelId="{6FF4E332-13DB-4E90-B98C-B0443976EE15}" type="pres">
      <dgm:prSet presAssocID="{21DD4380-12D4-4BDF-BECA-176A2441056E}" presName="quadrantPlaceholder" presStyleCnt="0"/>
      <dgm:spPr/>
      <dgm:t>
        <a:bodyPr/>
        <a:lstStyle/>
        <a:p>
          <a:endParaRPr lang="en-GB"/>
        </a:p>
      </dgm:t>
    </dgm:pt>
    <dgm:pt modelId="{299C6565-3337-43E5-A335-67F4B4DDEFEF}" type="pres">
      <dgm:prSet presAssocID="{21DD4380-12D4-4BDF-BECA-176A2441056E}" presName="center1" presStyleLbl="fgShp" presStyleIdx="0" presStyleCnt="2"/>
      <dgm:spPr>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lstStyle/>
        <a:p>
          <a:endParaRPr lang="en-GB"/>
        </a:p>
      </dgm:t>
    </dgm:pt>
    <dgm:pt modelId="{25542865-3E9D-4921-95C8-F9D948C53A3B}" type="pres">
      <dgm:prSet presAssocID="{21DD4380-12D4-4BDF-BECA-176A2441056E}" presName="center2" presStyleLbl="fgShp" presStyleIdx="1" presStyleCnt="2"/>
      <dgm:spPr>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lstStyle/>
        <a:p>
          <a:endParaRPr lang="en-GB"/>
        </a:p>
      </dgm:t>
    </dgm:pt>
  </dgm:ptLst>
  <dgm:cxnLst>
    <dgm:cxn modelId="{3BFFEF16-B11D-425B-A3DE-71BFEB88416F}" type="presOf" srcId="{4F8939A3-EB0F-4F08-AB65-DDEEEC086AE9}" destId="{B0538B79-1FE3-4B62-9DBD-F14C67ADCE3D}" srcOrd="0" destOrd="0" presId="urn:microsoft.com/office/officeart/2005/8/layout/cycle4"/>
    <dgm:cxn modelId="{72B064CE-03E4-4C7C-B755-090999648A25}" type="presOf" srcId="{1FC68628-062D-476B-A588-A0C47895C6E0}" destId="{AB4518DA-3FAB-436B-9B2F-E22376F775C0}" srcOrd="1" destOrd="3" presId="urn:microsoft.com/office/officeart/2005/8/layout/cycle4"/>
    <dgm:cxn modelId="{63FFB155-2EB6-403A-B1AD-A46E7B2846C7}" type="presOf" srcId="{9076B946-1CEE-435C-BFE9-BE8F60C7CC86}" destId="{820F75CC-FA1A-498D-9720-0977CFF04362}" srcOrd="0" destOrd="0" presId="urn:microsoft.com/office/officeart/2005/8/layout/cycle4"/>
    <dgm:cxn modelId="{D8BE48D5-7FD1-4A5A-A27A-AD670FBC776D}" type="presOf" srcId="{1FC68628-062D-476B-A588-A0C47895C6E0}" destId="{372CDFCA-8E22-4EFC-908C-2041C42B65FA}" srcOrd="0" destOrd="3" presId="urn:microsoft.com/office/officeart/2005/8/layout/cycle4"/>
    <dgm:cxn modelId="{898DD09F-9955-4F7E-A229-640A160A1CFC}" type="presOf" srcId="{878BB3FF-2606-4AE7-9AC2-55234AE9E2D5}" destId="{03D8648F-CE67-42A5-8D28-7342AE99E4CE}" srcOrd="0" destOrd="0" presId="urn:microsoft.com/office/officeart/2005/8/layout/cycle4"/>
    <dgm:cxn modelId="{55489DFA-497C-4959-8AA8-6153C58788E6}" srcId="{4F8939A3-EB0F-4F08-AB65-DDEEEC086AE9}" destId="{1FC68628-062D-476B-A588-A0C47895C6E0}" srcOrd="3" destOrd="0" parTransId="{FB744D77-2715-44BB-8B44-41618A50664C}" sibTransId="{A45D1435-0438-4A39-BF8A-EBBDCBC810C6}"/>
    <dgm:cxn modelId="{38AA8B47-BCB0-4EA3-86D6-D8A5BBC34551}" type="presOf" srcId="{1FC9DA05-7FB7-488F-A31E-2BD0EFAFBDDD}" destId="{AB4518DA-3FAB-436B-9B2F-E22376F775C0}" srcOrd="1" destOrd="1" presId="urn:microsoft.com/office/officeart/2005/8/layout/cycle4"/>
    <dgm:cxn modelId="{861A948C-CC61-4057-ADB6-9919D10F172C}" type="presOf" srcId="{5F882772-C9D6-4BB8-8038-6EB7C46383F9}" destId="{6728BBC2-7D29-44A0-AD8B-04F8149128B4}" srcOrd="1" destOrd="1" presId="urn:microsoft.com/office/officeart/2005/8/layout/cycle4"/>
    <dgm:cxn modelId="{F068562F-7373-4915-A461-5D69CE0808DC}" type="presOf" srcId="{FAE84408-5524-4197-A6D7-8638265997ED}" destId="{6728BBC2-7D29-44A0-AD8B-04F8149128B4}" srcOrd="1" destOrd="0" presId="urn:microsoft.com/office/officeart/2005/8/layout/cycle4"/>
    <dgm:cxn modelId="{5666847A-F655-4855-AFE5-D67287D2D92C}" srcId="{0D5816B6-F835-4A92-8287-C41D4936CA8C}" destId="{4F5E7CA5-326E-46BD-A7C2-05D9A6EEC4E2}" srcOrd="2" destOrd="0" parTransId="{F95D3004-DBE4-416B-A2FE-4F204354EB0D}" sibTransId="{51320AED-98F8-4779-B13F-ACBF320491E3}"/>
    <dgm:cxn modelId="{96099C82-5C7E-46F8-89D2-B849D127FE5C}" type="presOf" srcId="{902289F5-726B-43F0-8AB8-7928956C4CB4}" destId="{372CDFCA-8E22-4EFC-908C-2041C42B65FA}" srcOrd="0" destOrd="2" presId="urn:microsoft.com/office/officeart/2005/8/layout/cycle4"/>
    <dgm:cxn modelId="{42F1D85E-91E1-4708-8CD0-C51E0C1BB7B8}" srcId="{878BB3FF-2606-4AE7-9AC2-55234AE9E2D5}" destId="{1E30D578-4D45-400F-A277-0D45D79BFDFD}" srcOrd="0" destOrd="0" parTransId="{707BDDC0-EEC2-4EDC-9591-9BF7B4ED68EC}" sibTransId="{46710BF5-9C3F-4656-B87E-B1BF8E650515}"/>
    <dgm:cxn modelId="{2145A2A1-7953-4430-A93B-7FD42E67C501}" srcId="{878BB3FF-2606-4AE7-9AC2-55234AE9E2D5}" destId="{2823F3B8-C5EE-4858-BEB0-895B2F209E0A}" srcOrd="1" destOrd="0" parTransId="{AE7A61F5-8270-4D7F-A658-5827160FFA0A}" sibTransId="{60A05696-25CA-4782-80BE-C627A16D8F4D}"/>
    <dgm:cxn modelId="{C1CA65D0-FAAF-4DF5-B0CC-71714B1A3260}" srcId="{0D5816B6-F835-4A92-8287-C41D4936CA8C}" destId="{FAE84408-5524-4197-A6D7-8638265997ED}" srcOrd="0" destOrd="0" parTransId="{A0C90FBB-5B8A-4813-8F90-D6D0B16290CD}" sibTransId="{E8CB6B1D-2582-4C6D-9012-4A16DA064C14}"/>
    <dgm:cxn modelId="{BEEF3CBC-CCEE-4BAF-A9E9-C4020710E2DB}" srcId="{9076B946-1CEE-435C-BFE9-BE8F60C7CC86}" destId="{DDF0E49B-E40D-4708-97BC-F8E63C6CB6E6}" srcOrd="1" destOrd="0" parTransId="{EC8D2FAD-E196-4608-B238-7558DD9F38B2}" sibTransId="{44EAFACC-DB6F-42F2-8768-D19C3933BD64}"/>
    <dgm:cxn modelId="{991FB32A-FAF4-4515-9FB4-F263DCBF9E25}" srcId="{21DD4380-12D4-4BDF-BECA-176A2441056E}" destId="{4F8939A3-EB0F-4F08-AB65-DDEEEC086AE9}" srcOrd="0" destOrd="0" parTransId="{EB209615-1105-449E-B3D8-4A103EE95DBC}" sibTransId="{B9749D52-70B9-45DB-845F-1A5582D4FF9A}"/>
    <dgm:cxn modelId="{FE19C63C-19B2-48E1-BB21-ADA59AF1F9A7}" type="presOf" srcId="{DDF0E49B-E40D-4708-97BC-F8E63C6CB6E6}" destId="{F9C535D9-2161-4E57-A6E0-88C3EE14B8EA}" srcOrd="1" destOrd="1" presId="urn:microsoft.com/office/officeart/2005/8/layout/cycle4"/>
    <dgm:cxn modelId="{AE66B9CB-29F9-4A73-A2CA-6A947A9D4310}" type="presOf" srcId="{DDF0E49B-E40D-4708-97BC-F8E63C6CB6E6}" destId="{D85D1A14-2FBD-4800-878C-46D350B0F6A9}" srcOrd="0" destOrd="1" presId="urn:microsoft.com/office/officeart/2005/8/layout/cycle4"/>
    <dgm:cxn modelId="{6F04B395-DD75-44F6-B406-0FF33C790FA4}" srcId="{9076B946-1CEE-435C-BFE9-BE8F60C7CC86}" destId="{D0567DA9-EA3C-40A4-93F0-266B7D01C299}" srcOrd="0" destOrd="0" parTransId="{77845CC9-CB48-4457-8BE5-5C862A9F864E}" sibTransId="{FC334FE0-E046-4E30-ACF9-383C7A7AE0B4}"/>
    <dgm:cxn modelId="{40F2BC8E-204D-406F-A674-50A6CA62C6E0}" type="presOf" srcId="{EA24BA28-F00A-4157-8B2D-9F0A46662767}" destId="{372CDFCA-8E22-4EFC-908C-2041C42B65FA}" srcOrd="0" destOrd="4" presId="urn:microsoft.com/office/officeart/2005/8/layout/cycle4"/>
    <dgm:cxn modelId="{0D5569FF-AA6A-4592-AC28-908E751CFC70}" type="presOf" srcId="{3F1F9BA9-7C5F-4EF6-8714-69EC3F07D831}" destId="{AB4518DA-3FAB-436B-9B2F-E22376F775C0}" srcOrd="1" destOrd="0" presId="urn:microsoft.com/office/officeart/2005/8/layout/cycle4"/>
    <dgm:cxn modelId="{C4E8636D-3414-4FAF-9E29-BF908D114583}" type="presOf" srcId="{4F5E7CA5-326E-46BD-A7C2-05D9A6EEC4E2}" destId="{6728BBC2-7D29-44A0-AD8B-04F8149128B4}" srcOrd="1" destOrd="2" presId="urn:microsoft.com/office/officeart/2005/8/layout/cycle4"/>
    <dgm:cxn modelId="{348C94F3-7989-49A3-A230-BC8274BFC51D}" type="presOf" srcId="{0D5816B6-F835-4A92-8287-C41D4936CA8C}" destId="{E4ACB44C-81D7-44C2-8122-67839C779AFD}" srcOrd="0" destOrd="0" presId="urn:microsoft.com/office/officeart/2005/8/layout/cycle4"/>
    <dgm:cxn modelId="{67ACC2FC-6F9A-4E07-A885-19205B22CC05}" type="presOf" srcId="{1E30D578-4D45-400F-A277-0D45D79BFDFD}" destId="{10A985A5-2E50-4005-80AE-59C8D557490F}" srcOrd="1" destOrd="0" presId="urn:microsoft.com/office/officeart/2005/8/layout/cycle4"/>
    <dgm:cxn modelId="{AC4184E8-C431-408D-8213-A1F5BF2E2E36}" srcId="{0D5816B6-F835-4A92-8287-C41D4936CA8C}" destId="{B6EC6C87-30D3-4069-B6D0-57D518A468F6}" srcOrd="4" destOrd="0" parTransId="{388BA1B4-4642-4D8E-82D0-B3786F3AC174}" sibTransId="{56C96825-C4BE-4C97-86C8-4B43A8782A8E}"/>
    <dgm:cxn modelId="{2641DBD9-3884-470A-9C5A-D176B2F205E6}" type="presOf" srcId="{31420DD7-DE5B-4B20-92A3-BDB6E37AFF6A}" destId="{6728BBC2-7D29-44A0-AD8B-04F8149128B4}" srcOrd="1" destOrd="3" presId="urn:microsoft.com/office/officeart/2005/8/layout/cycle4"/>
    <dgm:cxn modelId="{D2A5C83C-21F1-41DA-BFB7-1A1479A1E161}" type="presOf" srcId="{21DD4380-12D4-4BDF-BECA-176A2441056E}" destId="{F2127630-267D-4EE3-BB56-B503AF2EFCC3}" srcOrd="0" destOrd="0" presId="urn:microsoft.com/office/officeart/2005/8/layout/cycle4"/>
    <dgm:cxn modelId="{381497AF-359E-494F-AC48-E5000F5C3EA2}" type="presOf" srcId="{FAE84408-5524-4197-A6D7-8638265997ED}" destId="{338A7BD5-B931-4454-89E9-89F5D5D7242B}" srcOrd="0" destOrd="0" presId="urn:microsoft.com/office/officeart/2005/8/layout/cycle4"/>
    <dgm:cxn modelId="{0BC20A5D-A99C-4B55-9677-0159BBC028A8}" type="presOf" srcId="{31420DD7-DE5B-4B20-92A3-BDB6E37AFF6A}" destId="{338A7BD5-B931-4454-89E9-89F5D5D7242B}" srcOrd="0" destOrd="3" presId="urn:microsoft.com/office/officeart/2005/8/layout/cycle4"/>
    <dgm:cxn modelId="{A47A7149-8A3F-45D5-8921-68A043C34182}" srcId="{0D5816B6-F835-4A92-8287-C41D4936CA8C}" destId="{31420DD7-DE5B-4B20-92A3-BDB6E37AFF6A}" srcOrd="3" destOrd="0" parTransId="{F8A2352F-6ABE-4750-AA46-6F6AB3E63736}" sibTransId="{0C1A7EB5-B8BB-46C0-BFE6-DAA5BD6393F1}"/>
    <dgm:cxn modelId="{93D2F706-7C03-427B-A7DC-64409B85CBEE}" type="presOf" srcId="{2823F3B8-C5EE-4858-BEB0-895B2F209E0A}" destId="{D8834013-5DED-4128-AA93-8129DFEB3ADD}" srcOrd="0" destOrd="1" presId="urn:microsoft.com/office/officeart/2005/8/layout/cycle4"/>
    <dgm:cxn modelId="{DAE8CE00-6F08-464B-AB64-8F3FBA9547AC}" type="presOf" srcId="{3F1F9BA9-7C5F-4EF6-8714-69EC3F07D831}" destId="{372CDFCA-8E22-4EFC-908C-2041C42B65FA}" srcOrd="0" destOrd="0" presId="urn:microsoft.com/office/officeart/2005/8/layout/cycle4"/>
    <dgm:cxn modelId="{7C6ABCD9-6D24-406B-BBAC-29E77085089A}" srcId="{4F8939A3-EB0F-4F08-AB65-DDEEEC086AE9}" destId="{1FC9DA05-7FB7-488F-A31E-2BD0EFAFBDDD}" srcOrd="1" destOrd="0" parTransId="{554BA986-8F34-43E6-A72B-BA0A2F577CA1}" sibTransId="{A7764B20-CBA7-49C0-829D-F154376680B0}"/>
    <dgm:cxn modelId="{8E709AC0-90E1-499A-88BC-7FF252EA5EE4}" type="presOf" srcId="{2823F3B8-C5EE-4858-BEB0-895B2F209E0A}" destId="{10A985A5-2E50-4005-80AE-59C8D557490F}" srcOrd="1" destOrd="1" presId="urn:microsoft.com/office/officeart/2005/8/layout/cycle4"/>
    <dgm:cxn modelId="{61D89625-1DEE-43FD-87D7-E6D359B8AC9E}" srcId="{21DD4380-12D4-4BDF-BECA-176A2441056E}" destId="{9076B946-1CEE-435C-BFE9-BE8F60C7CC86}" srcOrd="3" destOrd="0" parTransId="{A9006B26-4E5F-498C-8D0D-DC1907401313}" sibTransId="{34E2D30A-7554-4255-BC57-43BA6320C066}"/>
    <dgm:cxn modelId="{4FBC59EF-4BEB-4C21-A7DC-92C3A5AF96E4}" type="presOf" srcId="{B6EC6C87-30D3-4069-B6D0-57D518A468F6}" destId="{338A7BD5-B931-4454-89E9-89F5D5D7242B}" srcOrd="0" destOrd="4" presId="urn:microsoft.com/office/officeart/2005/8/layout/cycle4"/>
    <dgm:cxn modelId="{CAF14CFC-22FD-4A9B-BF3C-DC3AFF15DB6C}" type="presOf" srcId="{EA24BA28-F00A-4157-8B2D-9F0A46662767}" destId="{AB4518DA-3FAB-436B-9B2F-E22376F775C0}" srcOrd="1" destOrd="4" presId="urn:microsoft.com/office/officeart/2005/8/layout/cycle4"/>
    <dgm:cxn modelId="{60B6BFD5-19B2-4A49-A9D4-26D2155771A5}" srcId="{0D5816B6-F835-4A92-8287-C41D4936CA8C}" destId="{5F882772-C9D6-4BB8-8038-6EB7C46383F9}" srcOrd="1" destOrd="0" parTransId="{7935CAF0-0729-4277-AFF4-024BD9182329}" sibTransId="{92DFBF6D-01EF-4277-AB93-AEFB9C7FF313}"/>
    <dgm:cxn modelId="{53702FC7-6779-4304-8A25-36ADE897595B}" srcId="{4F8939A3-EB0F-4F08-AB65-DDEEEC086AE9}" destId="{EA24BA28-F00A-4157-8B2D-9F0A46662767}" srcOrd="4" destOrd="0" parTransId="{0D8C31D3-433B-4FC0-A6C7-316568936962}" sibTransId="{E9EC3268-0EF5-42B3-8499-99699D700B8C}"/>
    <dgm:cxn modelId="{F8813605-2ECE-43A0-9E37-859BE212D1E0}" type="presOf" srcId="{4F5E7CA5-326E-46BD-A7C2-05D9A6EEC4E2}" destId="{338A7BD5-B931-4454-89E9-89F5D5D7242B}" srcOrd="0" destOrd="2" presId="urn:microsoft.com/office/officeart/2005/8/layout/cycle4"/>
    <dgm:cxn modelId="{5B5E1EA7-B6B5-4821-ADF3-91D7FAC7A8A1}" type="presOf" srcId="{902289F5-726B-43F0-8AB8-7928956C4CB4}" destId="{AB4518DA-3FAB-436B-9B2F-E22376F775C0}" srcOrd="1" destOrd="2" presId="urn:microsoft.com/office/officeart/2005/8/layout/cycle4"/>
    <dgm:cxn modelId="{94816060-A685-4E78-9AC5-B49017712AF8}" srcId="{21DD4380-12D4-4BDF-BECA-176A2441056E}" destId="{878BB3FF-2606-4AE7-9AC2-55234AE9E2D5}" srcOrd="2" destOrd="0" parTransId="{602344AF-4385-4764-A8E2-761D2CAD2F1D}" sibTransId="{ADCA91B0-819D-41BC-BEB6-15F05811C753}"/>
    <dgm:cxn modelId="{2905DF94-69ED-4158-A34F-D78A4D86FFD9}" type="presOf" srcId="{D0567DA9-EA3C-40A4-93F0-266B7D01C299}" destId="{D85D1A14-2FBD-4800-878C-46D350B0F6A9}" srcOrd="0" destOrd="0" presId="urn:microsoft.com/office/officeart/2005/8/layout/cycle4"/>
    <dgm:cxn modelId="{FC77907E-CC84-4589-B029-2E7DA8B6D372}" type="presOf" srcId="{D0567DA9-EA3C-40A4-93F0-266B7D01C299}" destId="{F9C535D9-2161-4E57-A6E0-88C3EE14B8EA}" srcOrd="1" destOrd="0" presId="urn:microsoft.com/office/officeart/2005/8/layout/cycle4"/>
    <dgm:cxn modelId="{0087807A-C677-4FCC-9D06-401B6FB706EA}" type="presOf" srcId="{B6EC6C87-30D3-4069-B6D0-57D518A468F6}" destId="{6728BBC2-7D29-44A0-AD8B-04F8149128B4}" srcOrd="1" destOrd="4" presId="urn:microsoft.com/office/officeart/2005/8/layout/cycle4"/>
    <dgm:cxn modelId="{ABC1533C-52CD-4BB7-A205-25147AA71494}" srcId="{21DD4380-12D4-4BDF-BECA-176A2441056E}" destId="{0D5816B6-F835-4A92-8287-C41D4936CA8C}" srcOrd="1" destOrd="0" parTransId="{B7406065-8355-432E-961A-F1353E3917FF}" sibTransId="{1C55D9A1-40C3-4856-891F-43540B51CB36}"/>
    <dgm:cxn modelId="{0113A51E-BCBB-4842-B324-078C509D766B}" type="presOf" srcId="{5F882772-C9D6-4BB8-8038-6EB7C46383F9}" destId="{338A7BD5-B931-4454-89E9-89F5D5D7242B}" srcOrd="0" destOrd="1" presId="urn:microsoft.com/office/officeart/2005/8/layout/cycle4"/>
    <dgm:cxn modelId="{3EA1F551-0508-49F0-9A6D-DD44A7E36C06}" type="presOf" srcId="{1E30D578-4D45-400F-A277-0D45D79BFDFD}" destId="{D8834013-5DED-4128-AA93-8129DFEB3ADD}" srcOrd="0" destOrd="0" presId="urn:microsoft.com/office/officeart/2005/8/layout/cycle4"/>
    <dgm:cxn modelId="{5359D0F4-572F-4593-93B8-A4CBB13FE528}" srcId="{4F8939A3-EB0F-4F08-AB65-DDEEEC086AE9}" destId="{3F1F9BA9-7C5F-4EF6-8714-69EC3F07D831}" srcOrd="0" destOrd="0" parTransId="{7CABC766-DD7E-4DC7-A570-CA18B493947E}" sibTransId="{AA24A980-87F5-4476-B49E-E0F32306A407}"/>
    <dgm:cxn modelId="{2E49FA88-799F-413E-BCFB-F91CD373E052}" srcId="{4F8939A3-EB0F-4F08-AB65-DDEEEC086AE9}" destId="{902289F5-726B-43F0-8AB8-7928956C4CB4}" srcOrd="2" destOrd="0" parTransId="{66441D3E-77DB-4542-AFD9-608440B520A3}" sibTransId="{A585FEC3-A489-4A00-A709-FEE05AC49B57}"/>
    <dgm:cxn modelId="{9C363BFB-3E49-486C-A6C3-3F4B0538D831}" type="presOf" srcId="{1FC9DA05-7FB7-488F-A31E-2BD0EFAFBDDD}" destId="{372CDFCA-8E22-4EFC-908C-2041C42B65FA}" srcOrd="0" destOrd="1" presId="urn:microsoft.com/office/officeart/2005/8/layout/cycle4"/>
    <dgm:cxn modelId="{BE001D38-EE82-4D16-8549-F7D61E5432A3}" type="presParOf" srcId="{F2127630-267D-4EE3-BB56-B503AF2EFCC3}" destId="{D428C4A3-EFC0-4559-ADF4-7F5DC8E15A66}" srcOrd="0" destOrd="0" presId="urn:microsoft.com/office/officeart/2005/8/layout/cycle4"/>
    <dgm:cxn modelId="{D4A8DBA3-0DB0-481F-A79F-FCAA92667BDE}" type="presParOf" srcId="{D428C4A3-EFC0-4559-ADF4-7F5DC8E15A66}" destId="{5DD6C66E-9CC3-4C94-B2C9-4E9EA37759F4}" srcOrd="0" destOrd="0" presId="urn:microsoft.com/office/officeart/2005/8/layout/cycle4"/>
    <dgm:cxn modelId="{93B704C5-124F-4B8F-8A2C-20F110D43176}" type="presParOf" srcId="{5DD6C66E-9CC3-4C94-B2C9-4E9EA37759F4}" destId="{372CDFCA-8E22-4EFC-908C-2041C42B65FA}" srcOrd="0" destOrd="0" presId="urn:microsoft.com/office/officeart/2005/8/layout/cycle4"/>
    <dgm:cxn modelId="{F22FCD36-1DD5-482E-92EE-EBA8DC4516A2}" type="presParOf" srcId="{5DD6C66E-9CC3-4C94-B2C9-4E9EA37759F4}" destId="{AB4518DA-3FAB-436B-9B2F-E22376F775C0}" srcOrd="1" destOrd="0" presId="urn:microsoft.com/office/officeart/2005/8/layout/cycle4"/>
    <dgm:cxn modelId="{73B61404-04FD-42A6-B5B5-48FAAA651C44}" type="presParOf" srcId="{D428C4A3-EFC0-4559-ADF4-7F5DC8E15A66}" destId="{395AAE20-58C3-4B41-B525-9E2FAF0EF77B}" srcOrd="1" destOrd="0" presId="urn:microsoft.com/office/officeart/2005/8/layout/cycle4"/>
    <dgm:cxn modelId="{D8C41679-9A26-4354-9500-3E3FE79E5607}" type="presParOf" srcId="{395AAE20-58C3-4B41-B525-9E2FAF0EF77B}" destId="{338A7BD5-B931-4454-89E9-89F5D5D7242B}" srcOrd="0" destOrd="0" presId="urn:microsoft.com/office/officeart/2005/8/layout/cycle4"/>
    <dgm:cxn modelId="{1AE7AE76-FF71-481B-9523-7DEE328A1AD5}" type="presParOf" srcId="{395AAE20-58C3-4B41-B525-9E2FAF0EF77B}" destId="{6728BBC2-7D29-44A0-AD8B-04F8149128B4}" srcOrd="1" destOrd="0" presId="urn:microsoft.com/office/officeart/2005/8/layout/cycle4"/>
    <dgm:cxn modelId="{C7DFAA5F-BA8E-4A05-A73F-88803AEC2D11}" type="presParOf" srcId="{D428C4A3-EFC0-4559-ADF4-7F5DC8E15A66}" destId="{6F36E723-1F19-4C89-9ADD-473B68A06EF6}" srcOrd="2" destOrd="0" presId="urn:microsoft.com/office/officeart/2005/8/layout/cycle4"/>
    <dgm:cxn modelId="{426F7E17-5E5F-4428-8F2A-40374E7E07BC}" type="presParOf" srcId="{6F36E723-1F19-4C89-9ADD-473B68A06EF6}" destId="{D8834013-5DED-4128-AA93-8129DFEB3ADD}" srcOrd="0" destOrd="0" presId="urn:microsoft.com/office/officeart/2005/8/layout/cycle4"/>
    <dgm:cxn modelId="{B66FA9D0-91F4-45D3-B7B0-0482E17CFA9C}" type="presParOf" srcId="{6F36E723-1F19-4C89-9ADD-473B68A06EF6}" destId="{10A985A5-2E50-4005-80AE-59C8D557490F}" srcOrd="1" destOrd="0" presId="urn:microsoft.com/office/officeart/2005/8/layout/cycle4"/>
    <dgm:cxn modelId="{DFF53B86-1E58-40F1-92B5-B3DA5F8D2D8B}" type="presParOf" srcId="{D428C4A3-EFC0-4559-ADF4-7F5DC8E15A66}" destId="{7D4AEB0D-B893-46ED-8A38-55E990B75A61}" srcOrd="3" destOrd="0" presId="urn:microsoft.com/office/officeart/2005/8/layout/cycle4"/>
    <dgm:cxn modelId="{C072BDFA-13B3-4494-A2DE-F1359CB235C1}" type="presParOf" srcId="{7D4AEB0D-B893-46ED-8A38-55E990B75A61}" destId="{D85D1A14-2FBD-4800-878C-46D350B0F6A9}" srcOrd="0" destOrd="0" presId="urn:microsoft.com/office/officeart/2005/8/layout/cycle4"/>
    <dgm:cxn modelId="{C3990169-0682-4525-9803-DF08D7721253}" type="presParOf" srcId="{7D4AEB0D-B893-46ED-8A38-55E990B75A61}" destId="{F9C535D9-2161-4E57-A6E0-88C3EE14B8EA}" srcOrd="1" destOrd="0" presId="urn:microsoft.com/office/officeart/2005/8/layout/cycle4"/>
    <dgm:cxn modelId="{F195F2AC-B331-4BE9-A70E-7FC9115774D9}" type="presParOf" srcId="{D428C4A3-EFC0-4559-ADF4-7F5DC8E15A66}" destId="{9E84DAAF-2611-4F82-A988-CA9CE9FE1BEB}" srcOrd="4" destOrd="0" presId="urn:microsoft.com/office/officeart/2005/8/layout/cycle4"/>
    <dgm:cxn modelId="{248334BD-6A5E-418F-AADB-14A6F4764DBF}" type="presParOf" srcId="{F2127630-267D-4EE3-BB56-B503AF2EFCC3}" destId="{AC02C54F-7026-41E1-95F9-DCF71C897473}" srcOrd="1" destOrd="0" presId="urn:microsoft.com/office/officeart/2005/8/layout/cycle4"/>
    <dgm:cxn modelId="{B100AC40-0794-4B0A-A7E4-2DD24855DF76}" type="presParOf" srcId="{AC02C54F-7026-41E1-95F9-DCF71C897473}" destId="{B0538B79-1FE3-4B62-9DBD-F14C67ADCE3D}" srcOrd="0" destOrd="0" presId="urn:microsoft.com/office/officeart/2005/8/layout/cycle4"/>
    <dgm:cxn modelId="{7CF5F06D-3358-4DDD-8877-075FBBE0A63B}" type="presParOf" srcId="{AC02C54F-7026-41E1-95F9-DCF71C897473}" destId="{E4ACB44C-81D7-44C2-8122-67839C779AFD}" srcOrd="1" destOrd="0" presId="urn:microsoft.com/office/officeart/2005/8/layout/cycle4"/>
    <dgm:cxn modelId="{9124F6C9-8661-4261-8D4D-34383B14AD8B}" type="presParOf" srcId="{AC02C54F-7026-41E1-95F9-DCF71C897473}" destId="{03D8648F-CE67-42A5-8D28-7342AE99E4CE}" srcOrd="2" destOrd="0" presId="urn:microsoft.com/office/officeart/2005/8/layout/cycle4"/>
    <dgm:cxn modelId="{0FB8DDB6-DF69-4E12-9D13-C4689FE3C82A}" type="presParOf" srcId="{AC02C54F-7026-41E1-95F9-DCF71C897473}" destId="{820F75CC-FA1A-498D-9720-0977CFF04362}" srcOrd="3" destOrd="0" presId="urn:microsoft.com/office/officeart/2005/8/layout/cycle4"/>
    <dgm:cxn modelId="{5DAAEC0C-C8DE-48BB-B37C-EC84664116C6}" type="presParOf" srcId="{AC02C54F-7026-41E1-95F9-DCF71C897473}" destId="{6FF4E332-13DB-4E90-B98C-B0443976EE15}" srcOrd="4" destOrd="0" presId="urn:microsoft.com/office/officeart/2005/8/layout/cycle4"/>
    <dgm:cxn modelId="{C73252A1-695B-40D9-BE9A-42016ADA4D7A}" type="presParOf" srcId="{F2127630-267D-4EE3-BB56-B503AF2EFCC3}" destId="{299C6565-3337-43E5-A335-67F4B4DDEFEF}" srcOrd="2" destOrd="0" presId="urn:microsoft.com/office/officeart/2005/8/layout/cycle4"/>
    <dgm:cxn modelId="{8E60C44E-CAA9-4264-99F0-9E632130EE46}" type="presParOf" srcId="{F2127630-267D-4EE3-BB56-B503AF2EFCC3}" destId="{25542865-3E9D-4921-95C8-F9D948C53A3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4B6B-D7F8-4D7E-8DE3-A1D1F0C6C04B}">
      <dsp:nvSpPr>
        <dsp:cNvPr id="0" name=""/>
        <dsp:cNvSpPr/>
      </dsp:nvSpPr>
      <dsp:spPr>
        <a:xfrm>
          <a:off x="2498455" y="1472257"/>
          <a:ext cx="1656852" cy="1656852"/>
        </a:xfrm>
        <a:prstGeom prst="ellipse">
          <a:avLst/>
        </a:prstGeom>
        <a:solidFill>
          <a:schemeClr val="accent4">
            <a:lumMod val="75000"/>
            <a:lumOff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a:effectLst>
                <a:outerShdw blurRad="38100" dist="38100" dir="2700000" algn="tl">
                  <a:srgbClr val="000000">
                    <a:alpha val="43137"/>
                  </a:srgbClr>
                </a:outerShdw>
              </a:effectLst>
            </a:rPr>
            <a:t>Audit</a:t>
          </a:r>
          <a:endParaRPr lang="en-GB" sz="3500" kern="1200" dirty="0">
            <a:effectLst>
              <a:outerShdw blurRad="38100" dist="38100" dir="2700000" algn="tl">
                <a:srgbClr val="000000">
                  <a:alpha val="43137"/>
                </a:srgbClr>
              </a:outerShdw>
            </a:effectLst>
          </a:endParaRPr>
        </a:p>
      </dsp:txBody>
      <dsp:txXfrm>
        <a:off x="2741095" y="1714897"/>
        <a:ext cx="1171572" cy="1171572"/>
      </dsp:txXfrm>
    </dsp:sp>
    <dsp:sp modelId="{91FFD13E-273F-4DAB-A6A2-AE133A2A36A0}">
      <dsp:nvSpPr>
        <dsp:cNvPr id="0" name=""/>
        <dsp:cNvSpPr/>
      </dsp:nvSpPr>
      <dsp:spPr>
        <a:xfrm rot="16241929">
          <a:off x="3260956" y="1120849"/>
          <a:ext cx="155531" cy="418310"/>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3284001" y="1227839"/>
        <a:ext cx="108872" cy="250986"/>
      </dsp:txXfrm>
    </dsp:sp>
    <dsp:sp modelId="{A9ECAD4A-CBCA-45F0-AF7A-33DA8428955B}">
      <dsp:nvSpPr>
        <dsp:cNvPr id="0" name=""/>
        <dsp:cNvSpPr/>
      </dsp:nvSpPr>
      <dsp:spPr>
        <a:xfrm>
          <a:off x="2316428" y="10141"/>
          <a:ext cx="2062527" cy="1168758"/>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solidFill>
              <a:effectLst/>
            </a:rPr>
            <a:t>Legal or contractual requirement</a:t>
          </a:r>
          <a:endParaRPr lang="en-GB" sz="1600" kern="1200" dirty="0">
            <a:solidFill>
              <a:schemeClr val="accent4"/>
            </a:solidFill>
            <a:effectLst/>
          </a:endParaRPr>
        </a:p>
      </dsp:txBody>
      <dsp:txXfrm>
        <a:off x="2618478" y="181302"/>
        <a:ext cx="1458427" cy="826436"/>
      </dsp:txXfrm>
    </dsp:sp>
    <dsp:sp modelId="{F206323B-51AF-4AA5-B5DA-E25E0F9A79B3}">
      <dsp:nvSpPr>
        <dsp:cNvPr id="0" name=""/>
        <dsp:cNvSpPr/>
      </dsp:nvSpPr>
      <dsp:spPr>
        <a:xfrm rot="110999">
          <a:off x="4218282" y="2122790"/>
          <a:ext cx="152924" cy="418310"/>
        </a:xfrm>
        <a:prstGeom prst="rightArrow">
          <a:avLst>
            <a:gd name="adj1" fmla="val 60000"/>
            <a:gd name="adj2" fmla="val 50000"/>
          </a:avLst>
        </a:prstGeom>
        <a:solidFill>
          <a:schemeClr val="accent5">
            <a:hueOff val="-3929844"/>
            <a:satOff val="7598"/>
            <a:lumOff val="-1058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4218294" y="2205711"/>
        <a:ext cx="107047" cy="250986"/>
      </dsp:txXfrm>
    </dsp:sp>
    <dsp:sp modelId="{84466839-7DE5-499C-80E8-71EC55099A7D}">
      <dsp:nvSpPr>
        <dsp:cNvPr id="0" name=""/>
        <dsp:cNvSpPr/>
      </dsp:nvSpPr>
      <dsp:spPr>
        <a:xfrm>
          <a:off x="4441674" y="1785066"/>
          <a:ext cx="2028152" cy="1168758"/>
        </a:xfrm>
        <a:prstGeom prst="ellipse">
          <a:avLst/>
        </a:prstGeom>
        <a:solidFill>
          <a:schemeClr val="accent5">
            <a:hueOff val="-3929844"/>
            <a:satOff val="7598"/>
            <a:lumOff val="-10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smtClean="0">
              <a:solidFill>
                <a:schemeClr val="accent4"/>
              </a:solidFill>
              <a:effectLst/>
            </a:rPr>
            <a:t>Help us to (factually) identify risks </a:t>
          </a:r>
          <a:endParaRPr lang="en-GB" sz="1600" kern="1200" dirty="0">
            <a:solidFill>
              <a:schemeClr val="accent4"/>
            </a:solidFill>
            <a:effectLst/>
          </a:endParaRPr>
        </a:p>
      </dsp:txBody>
      <dsp:txXfrm>
        <a:off x="4738690" y="1956227"/>
        <a:ext cx="1434120" cy="826436"/>
      </dsp:txXfrm>
    </dsp:sp>
    <dsp:sp modelId="{50255AFF-50F2-410F-B5E6-0992484D21F4}">
      <dsp:nvSpPr>
        <dsp:cNvPr id="0" name=""/>
        <dsp:cNvSpPr/>
      </dsp:nvSpPr>
      <dsp:spPr>
        <a:xfrm rot="5399985">
          <a:off x="3244741" y="3070297"/>
          <a:ext cx="164290" cy="418310"/>
        </a:xfrm>
        <a:prstGeom prst="rightArrow">
          <a:avLst>
            <a:gd name="adj1" fmla="val 60000"/>
            <a:gd name="adj2" fmla="val 50000"/>
          </a:avLst>
        </a:prstGeom>
        <a:solidFill>
          <a:schemeClr val="accent5">
            <a:hueOff val="-7859689"/>
            <a:satOff val="15196"/>
            <a:lumOff val="-2117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3269384" y="3129316"/>
        <a:ext cx="115003" cy="250986"/>
      </dsp:txXfrm>
    </dsp:sp>
    <dsp:sp modelId="{6C10E148-E218-4724-A35D-8CD2BED59C22}">
      <dsp:nvSpPr>
        <dsp:cNvPr id="0" name=""/>
        <dsp:cNvSpPr/>
      </dsp:nvSpPr>
      <dsp:spPr>
        <a:xfrm>
          <a:off x="2295625" y="3439093"/>
          <a:ext cx="2062527" cy="1168758"/>
        </a:xfrm>
        <a:prstGeom prst="ellipse">
          <a:avLst/>
        </a:prstGeom>
        <a:solidFill>
          <a:schemeClr val="accent5">
            <a:hueOff val="-7859689"/>
            <a:satOff val="15196"/>
            <a:lumOff val="-2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GB" sz="1600" kern="1200" dirty="0" smtClean="0">
              <a:solidFill>
                <a:schemeClr val="accent4"/>
              </a:solidFill>
              <a:effectLst/>
            </a:rPr>
            <a:t>Helps in planning &amp; management</a:t>
          </a:r>
          <a:endParaRPr lang="en-GB" sz="1600" kern="1200" dirty="0">
            <a:solidFill>
              <a:schemeClr val="accent4"/>
            </a:solidFill>
            <a:effectLst/>
          </a:endParaRPr>
        </a:p>
      </dsp:txBody>
      <dsp:txXfrm>
        <a:off x="2597675" y="3610254"/>
        <a:ext cx="1458427" cy="826436"/>
      </dsp:txXfrm>
    </dsp:sp>
    <dsp:sp modelId="{6D424B4A-2405-4D16-A6CA-D230AD6AB71F}">
      <dsp:nvSpPr>
        <dsp:cNvPr id="0" name=""/>
        <dsp:cNvSpPr/>
      </dsp:nvSpPr>
      <dsp:spPr>
        <a:xfrm rot="10799995">
          <a:off x="2240392" y="2063039"/>
          <a:ext cx="174343" cy="418310"/>
        </a:xfrm>
        <a:prstGeom prst="rightArrow">
          <a:avLst>
            <a:gd name="adj1" fmla="val 60000"/>
            <a:gd name="adj2" fmla="val 50000"/>
          </a:avLst>
        </a:prstGeom>
        <a:solidFill>
          <a:schemeClr val="accent5">
            <a:hueOff val="-11789532"/>
            <a:satOff val="22794"/>
            <a:lumOff val="-317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10800000">
        <a:off x="2292695" y="2146701"/>
        <a:ext cx="122040" cy="250986"/>
      </dsp:txXfrm>
    </dsp:sp>
    <dsp:sp modelId="{AFB95E9F-C6E9-42F6-8CFA-AB29D68244E7}">
      <dsp:nvSpPr>
        <dsp:cNvPr id="0" name=""/>
        <dsp:cNvSpPr/>
      </dsp:nvSpPr>
      <dsp:spPr>
        <a:xfrm>
          <a:off x="106978" y="1716308"/>
          <a:ext cx="2062527" cy="1168758"/>
        </a:xfrm>
        <a:prstGeom prst="ellipse">
          <a:avLst/>
        </a:prstGeom>
        <a:solidFill>
          <a:schemeClr val="accent5">
            <a:hueOff val="-11789532"/>
            <a:satOff val="22794"/>
            <a:lumOff val="-3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smtClean="0">
              <a:solidFill>
                <a:schemeClr val="accent4"/>
              </a:solidFill>
              <a:effectLst/>
            </a:rPr>
            <a:t>Provides assurance to our sponsors</a:t>
          </a:r>
          <a:endParaRPr lang="en-GB" sz="1600" kern="1200" dirty="0">
            <a:solidFill>
              <a:schemeClr val="accent4"/>
            </a:solidFill>
            <a:effectLst/>
          </a:endParaRPr>
        </a:p>
      </dsp:txBody>
      <dsp:txXfrm>
        <a:off x="409028" y="1887469"/>
        <a:ext cx="1458427" cy="826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34013-5DED-4128-AA93-8129DFEB3ADD}">
      <dsp:nvSpPr>
        <dsp:cNvPr id="0" name=""/>
        <dsp:cNvSpPr/>
      </dsp:nvSpPr>
      <dsp:spPr>
        <a:xfrm>
          <a:off x="5045108" y="2900912"/>
          <a:ext cx="3379827" cy="179427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7859689"/>
              <a:satOff val="15196"/>
              <a:lumOff val="-2117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34988" lvl="1" indent="-177800" algn="l" defTabSz="622300">
            <a:lnSpc>
              <a:spcPct val="90000"/>
            </a:lnSpc>
            <a:spcBef>
              <a:spcPct val="0"/>
            </a:spcBef>
            <a:spcAft>
              <a:spcPts val="600"/>
            </a:spcAft>
            <a:buChar char="••"/>
            <a:tabLst/>
          </a:pPr>
          <a:r>
            <a:rPr lang="en-GB" sz="1400" kern="1200" dirty="0">
              <a:latin typeface="Arial Narrow" panose="020B0606020202030204" pitchFamily="34" charset="0"/>
            </a:rPr>
            <a:t>Audit findings </a:t>
          </a:r>
        </a:p>
        <a:p>
          <a:pPr marL="534988" lvl="1" indent="-177800" algn="l" defTabSz="622300">
            <a:lnSpc>
              <a:spcPct val="90000"/>
            </a:lnSpc>
            <a:spcBef>
              <a:spcPct val="0"/>
            </a:spcBef>
            <a:spcAft>
              <a:spcPts val="600"/>
            </a:spcAft>
            <a:buChar char="••"/>
            <a:tabLst/>
          </a:pPr>
          <a:r>
            <a:rPr lang="en-GB" sz="1400" kern="1200" dirty="0" smtClean="0">
              <a:latin typeface="Arial Narrow" panose="020B0606020202030204" pitchFamily="34" charset="0"/>
            </a:rPr>
            <a:t>Assessment of results and agreeing follow on  actions  (if needed)</a:t>
          </a:r>
          <a:endParaRPr lang="en-GB" sz="1400" kern="1200" dirty="0">
            <a:latin typeface="Arial Narrow" panose="020B0606020202030204" pitchFamily="34" charset="0"/>
          </a:endParaRPr>
        </a:p>
      </dsp:txBody>
      <dsp:txXfrm>
        <a:off x="6098470" y="3388896"/>
        <a:ext cx="2287051" cy="1266880"/>
      </dsp:txXfrm>
    </dsp:sp>
    <dsp:sp modelId="{D85D1A14-2FBD-4800-878C-46D350B0F6A9}">
      <dsp:nvSpPr>
        <dsp:cNvPr id="0" name=""/>
        <dsp:cNvSpPr/>
      </dsp:nvSpPr>
      <dsp:spPr>
        <a:xfrm>
          <a:off x="174857" y="2850930"/>
          <a:ext cx="3366141" cy="179659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1789532"/>
              <a:satOff val="22794"/>
              <a:lumOff val="-3176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ts val="600"/>
            </a:spcAft>
            <a:buChar char="••"/>
          </a:pPr>
          <a:r>
            <a:rPr lang="en-GB" sz="1400" kern="1200" dirty="0">
              <a:latin typeface="Arial Narrow" panose="020B0606020202030204" pitchFamily="34" charset="0"/>
            </a:rPr>
            <a:t>Confirmation and verification  of planned actions </a:t>
          </a:r>
        </a:p>
        <a:p>
          <a:pPr marL="114300" lvl="1" indent="-114300" algn="l" defTabSz="622300">
            <a:lnSpc>
              <a:spcPct val="90000"/>
            </a:lnSpc>
            <a:spcBef>
              <a:spcPct val="0"/>
            </a:spcBef>
            <a:spcAft>
              <a:spcPts val="600"/>
            </a:spcAft>
            <a:buChar char="••"/>
          </a:pPr>
          <a:r>
            <a:rPr lang="en-GB" sz="1400" kern="1200" dirty="0" smtClean="0">
              <a:latin typeface="Arial Narrow" panose="020B0606020202030204" pitchFamily="34" charset="0"/>
            </a:rPr>
            <a:t>Informing internal policies and procedures </a:t>
          </a:r>
          <a:endParaRPr lang="en-GB" sz="1400" kern="1200" dirty="0">
            <a:latin typeface="Arial Narrow" panose="020B0606020202030204" pitchFamily="34" charset="0"/>
          </a:endParaRPr>
        </a:p>
      </dsp:txBody>
      <dsp:txXfrm>
        <a:off x="214322" y="3339543"/>
        <a:ext cx="2277369" cy="1268514"/>
      </dsp:txXfrm>
    </dsp:sp>
    <dsp:sp modelId="{338A7BD5-B931-4454-89E9-89F5D5D7242B}">
      <dsp:nvSpPr>
        <dsp:cNvPr id="0" name=""/>
        <dsp:cNvSpPr/>
      </dsp:nvSpPr>
      <dsp:spPr>
        <a:xfrm>
          <a:off x="4963661" y="-121607"/>
          <a:ext cx="3461274" cy="222833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929844"/>
              <a:satOff val="7598"/>
              <a:lumOff val="-1058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39750" lvl="1" indent="-180975" algn="l" defTabSz="622300">
            <a:lnSpc>
              <a:spcPct val="90000"/>
            </a:lnSpc>
            <a:spcBef>
              <a:spcPct val="0"/>
            </a:spcBef>
            <a:spcAft>
              <a:spcPct val="15000"/>
            </a:spcAft>
            <a:buChar char="••"/>
          </a:pPr>
          <a:endParaRPr lang="en-GB" sz="1400" kern="1200" dirty="0">
            <a:latin typeface="Arial Narrow" panose="020B0606020202030204" pitchFamily="34" charset="0"/>
          </a:endParaRPr>
        </a:p>
        <a:p>
          <a:pPr marL="539750" lvl="1" indent="-180975" algn="l" defTabSz="622300">
            <a:lnSpc>
              <a:spcPct val="100000"/>
            </a:lnSpc>
            <a:spcBef>
              <a:spcPct val="0"/>
            </a:spcBef>
            <a:spcAft>
              <a:spcPts val="0"/>
            </a:spcAft>
            <a:buChar char="••"/>
          </a:pPr>
          <a:r>
            <a:rPr lang="en-GB" sz="1400" kern="1200" dirty="0" smtClean="0">
              <a:latin typeface="Arial Narrow" panose="020B0606020202030204" pitchFamily="34" charset="0"/>
            </a:rPr>
            <a:t>Pre-visit reviews</a:t>
          </a:r>
          <a:endParaRPr lang="en-GB" sz="1400" kern="1200" dirty="0">
            <a:latin typeface="Arial Narrow" panose="020B0606020202030204" pitchFamily="34" charset="0"/>
          </a:endParaRPr>
        </a:p>
        <a:p>
          <a:pPr marL="539750" lvl="1" indent="-180975" algn="l" defTabSz="622300">
            <a:lnSpc>
              <a:spcPct val="100000"/>
            </a:lnSpc>
            <a:spcBef>
              <a:spcPct val="0"/>
            </a:spcBef>
            <a:spcAft>
              <a:spcPts val="0"/>
            </a:spcAft>
            <a:buChar char="••"/>
          </a:pPr>
          <a:r>
            <a:rPr lang="en-GB" sz="1400" kern="1200" dirty="0" smtClean="0">
              <a:latin typeface="Arial Narrow" panose="020B0606020202030204" pitchFamily="34" charset="0"/>
            </a:rPr>
            <a:t>Sample </a:t>
          </a:r>
          <a:r>
            <a:rPr lang="en-GB" sz="1400" kern="1200" dirty="0">
              <a:latin typeface="Arial Narrow" panose="020B0606020202030204" pitchFamily="34" charset="0"/>
            </a:rPr>
            <a:t>selection and initial </a:t>
          </a:r>
          <a:r>
            <a:rPr lang="en-GB" sz="1400" kern="1200" dirty="0" smtClean="0">
              <a:latin typeface="Arial Narrow" panose="020B0606020202030204" pitchFamily="34" charset="0"/>
            </a:rPr>
            <a:t>queries</a:t>
          </a:r>
          <a:endParaRPr lang="en-GB" sz="1400" kern="1200" dirty="0">
            <a:latin typeface="Arial Narrow" panose="020B0606020202030204" pitchFamily="34" charset="0"/>
          </a:endParaRPr>
        </a:p>
        <a:p>
          <a:pPr marL="539750" lvl="1" indent="-180975" algn="l" defTabSz="622300">
            <a:lnSpc>
              <a:spcPct val="100000"/>
            </a:lnSpc>
            <a:spcBef>
              <a:spcPct val="0"/>
            </a:spcBef>
            <a:spcAft>
              <a:spcPts val="0"/>
            </a:spcAft>
            <a:buChar char="••"/>
          </a:pPr>
          <a:r>
            <a:rPr lang="en-GB" sz="1400" kern="1200" dirty="0" smtClean="0">
              <a:latin typeface="Arial Narrow" panose="020B0606020202030204" pitchFamily="34" charset="0"/>
            </a:rPr>
            <a:t>Fieldwork &amp; Testing</a:t>
          </a:r>
          <a:endParaRPr lang="en-GB" sz="1400" kern="1200" dirty="0">
            <a:latin typeface="Arial Narrow" panose="020B0606020202030204" pitchFamily="34" charset="0"/>
          </a:endParaRPr>
        </a:p>
        <a:p>
          <a:pPr marL="539750" lvl="1" indent="-180975" algn="l" defTabSz="622300">
            <a:lnSpc>
              <a:spcPct val="100000"/>
            </a:lnSpc>
            <a:spcBef>
              <a:spcPct val="0"/>
            </a:spcBef>
            <a:spcAft>
              <a:spcPts val="0"/>
            </a:spcAft>
            <a:buChar char="••"/>
          </a:pPr>
          <a:r>
            <a:rPr lang="en-GB" sz="1400" kern="1200" dirty="0" smtClean="0">
              <a:latin typeface="Arial Narrow" panose="020B0606020202030204" pitchFamily="34" charset="0"/>
            </a:rPr>
            <a:t>Queries and  evaluations</a:t>
          </a:r>
          <a:endParaRPr lang="en-GB" sz="1400" kern="1200" dirty="0">
            <a:latin typeface="Arial Narrow" panose="020B0606020202030204" pitchFamily="34" charset="0"/>
          </a:endParaRPr>
        </a:p>
      </dsp:txBody>
      <dsp:txXfrm>
        <a:off x="6050992" y="-72658"/>
        <a:ext cx="2324994" cy="1573355"/>
      </dsp:txXfrm>
    </dsp:sp>
    <dsp:sp modelId="{372CDFCA-8E22-4EFC-908C-2041C42B65FA}">
      <dsp:nvSpPr>
        <dsp:cNvPr id="0" name=""/>
        <dsp:cNvSpPr/>
      </dsp:nvSpPr>
      <dsp:spPr>
        <a:xfrm>
          <a:off x="0" y="-131376"/>
          <a:ext cx="3366141" cy="223653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0" rIns="0" bIns="0" numCol="1" spcCol="1270" anchor="ctr" anchorCtr="1">
          <a:noAutofit/>
        </a:bodyPr>
        <a:lstStyle/>
        <a:p>
          <a:pPr marL="179388" marR="0" lvl="1" indent="-96838" algn="l" defTabSz="914400" eaLnBrk="1" fontAlgn="auto" latinLnBrk="0" hangingPunct="1">
            <a:lnSpc>
              <a:spcPct val="100000"/>
            </a:lnSpc>
            <a:spcBef>
              <a:spcPct val="0"/>
            </a:spcBef>
            <a:spcAft>
              <a:spcPts val="600"/>
            </a:spcAft>
            <a:buClrTx/>
            <a:buSzTx/>
            <a:buFontTx/>
            <a:buChar char="••"/>
            <a:tabLst/>
            <a:defRPr/>
          </a:pPr>
          <a:r>
            <a:rPr lang="en-GB" sz="1400" i="1" kern="1200" dirty="0" smtClean="0">
              <a:effectLst/>
              <a:latin typeface="Arial Narrow" panose="020B0606020202030204" pitchFamily="34" charset="0"/>
            </a:rPr>
            <a:t> </a:t>
          </a:r>
          <a:r>
            <a:rPr lang="en-GB" sz="1400" i="0" kern="1200" dirty="0" smtClean="0">
              <a:effectLst/>
              <a:latin typeface="Arial Narrow" panose="020B0606020202030204" pitchFamily="34" charset="0"/>
            </a:rPr>
            <a:t>Policies and procedures (LT)</a:t>
          </a:r>
          <a:endParaRPr lang="en-GB" sz="1200" i="0" kern="1200" dirty="0">
            <a:latin typeface="Arial Narrow" panose="020B0606020202030204" pitchFamily="34" charset="0"/>
          </a:endParaRPr>
        </a:p>
        <a:p>
          <a:pPr marL="179388" marR="0" lvl="1" indent="-96838" algn="l" defTabSz="914400" eaLnBrk="1" fontAlgn="auto" latinLnBrk="0" hangingPunct="1">
            <a:lnSpc>
              <a:spcPct val="100000"/>
            </a:lnSpc>
            <a:spcBef>
              <a:spcPct val="0"/>
            </a:spcBef>
            <a:spcAft>
              <a:spcPts val="600"/>
            </a:spcAft>
            <a:buClrTx/>
            <a:buSzTx/>
            <a:buFontTx/>
            <a:buChar char="••"/>
            <a:tabLst>
              <a:tab pos="179388" algn="l"/>
            </a:tabLst>
            <a:defRPr/>
          </a:pPr>
          <a:r>
            <a:rPr lang="en-GB" sz="1400" i="0" kern="1200" dirty="0">
              <a:effectLst/>
              <a:latin typeface="Arial Narrow" panose="020B0606020202030204" pitchFamily="34" charset="0"/>
            </a:rPr>
            <a:t> Audit scope &amp;objectives (LT)</a:t>
          </a:r>
        </a:p>
        <a:p>
          <a:pPr marL="179388" marR="0" lvl="1" indent="-96838" algn="l" defTabSz="914400" eaLnBrk="1" fontAlgn="auto" latinLnBrk="0" hangingPunct="1">
            <a:lnSpc>
              <a:spcPct val="100000"/>
            </a:lnSpc>
            <a:spcBef>
              <a:spcPct val="0"/>
            </a:spcBef>
            <a:spcAft>
              <a:spcPts val="600"/>
            </a:spcAft>
            <a:buClrTx/>
            <a:buSzTx/>
            <a:buFontTx/>
            <a:buChar char="••"/>
            <a:tabLst>
              <a:tab pos="179388" algn="l"/>
            </a:tabLst>
            <a:defRPr/>
          </a:pPr>
          <a:r>
            <a:rPr lang="en-GB" sz="1400" i="0" kern="1200" dirty="0" smtClean="0">
              <a:latin typeface="Arial Narrow" panose="020B0606020202030204" pitchFamily="34" charset="0"/>
            </a:rPr>
            <a:t> Confirmation of audit</a:t>
          </a:r>
          <a:endParaRPr lang="en-GB" sz="1400" i="0" kern="1200" dirty="0">
            <a:effectLst>
              <a:outerShdw blurRad="38100" dist="38100" dir="2700000" algn="tl">
                <a:srgbClr val="000000">
                  <a:alpha val="43137"/>
                </a:srgbClr>
              </a:outerShdw>
            </a:effectLst>
            <a:latin typeface="Arial Narrow" panose="020B0606020202030204" pitchFamily="34" charset="0"/>
          </a:endParaRPr>
        </a:p>
        <a:p>
          <a:pPr marL="179388" marR="0" lvl="1" indent="-96838" algn="l" defTabSz="914400" eaLnBrk="1" fontAlgn="auto" latinLnBrk="0" hangingPunct="1">
            <a:lnSpc>
              <a:spcPct val="100000"/>
            </a:lnSpc>
            <a:spcBef>
              <a:spcPct val="0"/>
            </a:spcBef>
            <a:spcAft>
              <a:spcPts val="600"/>
            </a:spcAft>
            <a:buClrTx/>
            <a:buSzTx/>
            <a:buFontTx/>
            <a:buChar char="••"/>
            <a:tabLst>
              <a:tab pos="179388" algn="l"/>
            </a:tabLst>
            <a:defRPr/>
          </a:pPr>
          <a:r>
            <a:rPr lang="en-GB" sz="1400" i="0" kern="1200" dirty="0">
              <a:latin typeface="Arial Narrow" panose="020B0606020202030204" pitchFamily="34" charset="0"/>
            </a:rPr>
            <a:t> Confirming field  </a:t>
          </a:r>
          <a:r>
            <a:rPr lang="en-GB" sz="1400" i="0" kern="1200" dirty="0" smtClean="0">
              <a:latin typeface="Arial Narrow" panose="020B0606020202030204" pitchFamily="34" charset="0"/>
            </a:rPr>
            <a:t>visit</a:t>
          </a:r>
          <a:endParaRPr lang="en-GB" sz="1400" i="0" kern="1200" dirty="0">
            <a:latin typeface="Arial Narrow" panose="020B0606020202030204" pitchFamily="34" charset="0"/>
          </a:endParaRPr>
        </a:p>
        <a:p>
          <a:pPr marL="179388" marR="0" lvl="1" indent="-96838" algn="l" defTabSz="914400" eaLnBrk="1" fontAlgn="auto" latinLnBrk="0" hangingPunct="1">
            <a:lnSpc>
              <a:spcPct val="100000"/>
            </a:lnSpc>
            <a:spcBef>
              <a:spcPct val="0"/>
            </a:spcBef>
            <a:spcAft>
              <a:spcPts val="600"/>
            </a:spcAft>
            <a:buClrTx/>
            <a:buSzTx/>
            <a:buFontTx/>
            <a:buChar char="••"/>
            <a:tabLst>
              <a:tab pos="179388" algn="l"/>
            </a:tabLst>
            <a:defRPr/>
          </a:pPr>
          <a:r>
            <a:rPr lang="en-GB" sz="1400" i="0" kern="1200" dirty="0" smtClean="0">
              <a:latin typeface="Arial Narrow" panose="020B0606020202030204" pitchFamily="34" charset="0"/>
            </a:rPr>
            <a:t> Confirmation of expenditure</a:t>
          </a:r>
          <a:endParaRPr lang="en-GB" sz="1400" i="0" kern="1200" dirty="0">
            <a:latin typeface="Arial Narrow" panose="020B0606020202030204" pitchFamily="34" charset="0"/>
          </a:endParaRPr>
        </a:p>
      </dsp:txBody>
      <dsp:txXfrm>
        <a:off x="49129" y="-82247"/>
        <a:ext cx="2258041" cy="1579145"/>
      </dsp:txXfrm>
    </dsp:sp>
    <dsp:sp modelId="{B0538B79-1FE3-4B62-9DBD-F14C67ADCE3D}">
      <dsp:nvSpPr>
        <dsp:cNvPr id="0" name=""/>
        <dsp:cNvSpPr/>
      </dsp:nvSpPr>
      <dsp:spPr>
        <a:xfrm>
          <a:off x="2210328" y="312604"/>
          <a:ext cx="1956944" cy="1956944"/>
        </a:xfrm>
        <a:prstGeom prst="pieWedg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Planning</a:t>
          </a:r>
          <a:r>
            <a:rPr lang="en-GB" sz="24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 </a:t>
          </a:r>
        </a:p>
      </dsp:txBody>
      <dsp:txXfrm>
        <a:off x="2783504" y="885780"/>
        <a:ext cx="1383768" cy="1383768"/>
      </dsp:txXfrm>
    </dsp:sp>
    <dsp:sp modelId="{E4ACB44C-81D7-44C2-8122-67839C779AFD}">
      <dsp:nvSpPr>
        <dsp:cNvPr id="0" name=""/>
        <dsp:cNvSpPr/>
      </dsp:nvSpPr>
      <dsp:spPr>
        <a:xfrm rot="5400000">
          <a:off x="4257663" y="312604"/>
          <a:ext cx="1956944" cy="1956944"/>
        </a:xfrm>
        <a:prstGeom prst="pieWedge">
          <a:avLst/>
        </a:prstGeom>
        <a:solidFill>
          <a:schemeClr val="accent5">
            <a:hueOff val="-3929844"/>
            <a:satOff val="7598"/>
            <a:lumOff val="-10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Assess</a:t>
          </a:r>
          <a:r>
            <a:rPr lang="en-GB" sz="1800" kern="1200" dirty="0" smtClean="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men</a:t>
          </a:r>
          <a:r>
            <a:rPr lang="en-GB" sz="1600" kern="1200" dirty="0" smtClean="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t </a:t>
          </a:r>
          <a:endParaRPr lang="en-GB" sz="16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endParaRPr>
        </a:p>
      </dsp:txBody>
      <dsp:txXfrm rot="-5400000">
        <a:off x="4257663" y="885780"/>
        <a:ext cx="1383768" cy="1383768"/>
      </dsp:txXfrm>
    </dsp:sp>
    <dsp:sp modelId="{03D8648F-CE67-42A5-8D28-7342AE99E4CE}">
      <dsp:nvSpPr>
        <dsp:cNvPr id="0" name=""/>
        <dsp:cNvSpPr/>
      </dsp:nvSpPr>
      <dsp:spPr>
        <a:xfrm rot="10800000">
          <a:off x="4257663" y="2359939"/>
          <a:ext cx="1956944" cy="1956944"/>
        </a:xfrm>
        <a:prstGeom prst="pieWedge">
          <a:avLst/>
        </a:prstGeom>
        <a:solidFill>
          <a:schemeClr val="accent5">
            <a:hueOff val="-7859689"/>
            <a:satOff val="15196"/>
            <a:lumOff val="-2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Reporting</a:t>
          </a:r>
          <a:endParaRPr lang="en-GB" sz="16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endParaRPr>
        </a:p>
      </dsp:txBody>
      <dsp:txXfrm rot="10800000">
        <a:off x="4257663" y="2359939"/>
        <a:ext cx="1383768" cy="1383768"/>
      </dsp:txXfrm>
    </dsp:sp>
    <dsp:sp modelId="{820F75CC-FA1A-498D-9720-0977CFF04362}">
      <dsp:nvSpPr>
        <dsp:cNvPr id="0" name=""/>
        <dsp:cNvSpPr/>
      </dsp:nvSpPr>
      <dsp:spPr>
        <a:xfrm rot="16200000">
          <a:off x="2210328" y="2359939"/>
          <a:ext cx="1956944" cy="1956944"/>
        </a:xfrm>
        <a:prstGeom prst="pieWedge">
          <a:avLst/>
        </a:prstGeom>
        <a:solidFill>
          <a:schemeClr val="accent5">
            <a:hueOff val="-11789532"/>
            <a:satOff val="22794"/>
            <a:lumOff val="-3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rPr>
            <a:t>Follow-up</a:t>
          </a:r>
          <a:endParaRPr lang="en-GB" sz="1600" kern="1200" dirty="0">
            <a:solidFill>
              <a:schemeClr val="tx1">
                <a:lumMod val="75000"/>
              </a:schemeClr>
            </a:solidFill>
            <a:effectLst>
              <a:outerShdw blurRad="38100" dist="38100" dir="2700000" algn="tl">
                <a:srgbClr val="000000">
                  <a:alpha val="43137"/>
                </a:srgbClr>
              </a:outerShdw>
            </a:effectLst>
            <a:latin typeface="Arial Narrow" panose="020B0606020202030204" pitchFamily="34" charset="0"/>
          </a:endParaRPr>
        </a:p>
      </dsp:txBody>
      <dsp:txXfrm rot="5400000">
        <a:off x="2783504" y="2359939"/>
        <a:ext cx="1383768" cy="1383768"/>
      </dsp:txXfrm>
    </dsp:sp>
    <dsp:sp modelId="{299C6565-3337-43E5-A335-67F4B4DDEFEF}">
      <dsp:nvSpPr>
        <dsp:cNvPr id="0" name=""/>
        <dsp:cNvSpPr/>
      </dsp:nvSpPr>
      <dsp:spPr>
        <a:xfrm>
          <a:off x="3874635" y="1907988"/>
          <a:ext cx="675665" cy="587535"/>
        </a:xfrm>
        <a:prstGeom prst="circularArrow">
          <a:avLst/>
        </a:prstGeom>
        <a:solidFill>
          <a:schemeClr val="tx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2700">
          <a:bevelT w="190500" h="38100"/>
        </a:sp3d>
      </dsp:spPr>
      <dsp:style>
        <a:lnRef idx="0">
          <a:scrgbClr r="0" g="0" b="0"/>
        </a:lnRef>
        <a:fillRef idx="1">
          <a:scrgbClr r="0" g="0" b="0"/>
        </a:fillRef>
        <a:effectRef idx="0">
          <a:scrgbClr r="0" g="0" b="0"/>
        </a:effectRef>
        <a:fontRef idx="minor"/>
      </dsp:style>
    </dsp:sp>
    <dsp:sp modelId="{25542865-3E9D-4921-95C8-F9D948C53A3B}">
      <dsp:nvSpPr>
        <dsp:cNvPr id="0" name=""/>
        <dsp:cNvSpPr/>
      </dsp:nvSpPr>
      <dsp:spPr>
        <a:xfrm rot="10800000">
          <a:off x="3874635" y="2133963"/>
          <a:ext cx="675665" cy="587535"/>
        </a:xfrm>
        <a:prstGeom prst="circularArrow">
          <a:avLst/>
        </a:prstGeom>
        <a:solidFill>
          <a:schemeClr val="tx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2700">
          <a:bevelT w="190500" h="381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9219"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9220"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9221"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5A9AD7-C613-4E0E-AA7F-5CD1158E02C5}" type="slidenum">
              <a:rPr lang="en-GB"/>
              <a:pPr/>
              <a:t>‹#›</a:t>
            </a:fld>
            <a:endParaRPr lang="en-GB" dirty="0"/>
          </a:p>
        </p:txBody>
      </p:sp>
    </p:spTree>
    <p:extLst>
      <p:ext uri="{BB962C8B-B14F-4D97-AF65-F5344CB8AC3E}">
        <p14:creationId xmlns:p14="http://schemas.microsoft.com/office/powerpoint/2010/main" val="191681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819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132946" y="4715153"/>
            <a:ext cx="4516048"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819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B2B027-B3D4-41B6-9386-CBF7D2FB17A3}" type="slidenum">
              <a:rPr lang="en-GB"/>
              <a:pPr/>
              <a:t>‹#›</a:t>
            </a:fld>
            <a:endParaRPr lang="en-GB" dirty="0"/>
          </a:p>
        </p:txBody>
      </p:sp>
    </p:spTree>
    <p:extLst>
      <p:ext uri="{BB962C8B-B14F-4D97-AF65-F5344CB8AC3E}">
        <p14:creationId xmlns:p14="http://schemas.microsoft.com/office/powerpoint/2010/main" val="29743935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B8C7E-3330-4C5D-9D19-796745ECB36B}" type="slidenum">
              <a:rPr lang="en-GB"/>
              <a:pPr/>
              <a:t>1</a:t>
            </a:fld>
            <a:endParaRPr lang="en-GB"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0874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CAA6A7-5AA7-49FD-B3F3-F71FFAE02896}" type="slidenum">
              <a:rPr lang="en-GB" smtClean="0"/>
              <a:t>3</a:t>
            </a:fld>
            <a:endParaRPr lang="en-GB" dirty="0"/>
          </a:p>
        </p:txBody>
      </p:sp>
    </p:spTree>
    <p:extLst>
      <p:ext uri="{BB962C8B-B14F-4D97-AF65-F5344CB8AC3E}">
        <p14:creationId xmlns:p14="http://schemas.microsoft.com/office/powerpoint/2010/main" val="345539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CAA6A7-5AA7-49FD-B3F3-F71FFAE02896}" type="slidenum">
              <a:rPr lang="en-GB" smtClean="0"/>
              <a:t>5</a:t>
            </a:fld>
            <a:endParaRPr lang="en-GB" dirty="0"/>
          </a:p>
        </p:txBody>
      </p:sp>
    </p:spTree>
    <p:extLst>
      <p:ext uri="{BB962C8B-B14F-4D97-AF65-F5344CB8AC3E}">
        <p14:creationId xmlns:p14="http://schemas.microsoft.com/office/powerpoint/2010/main" val="269484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3"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34"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US" noProof="0" smtClean="0"/>
              <a:t>Click to edit Master subtitle style</a:t>
            </a:r>
            <a:endParaRPr lang="en-GB" noProof="0" smtClean="0"/>
          </a:p>
        </p:txBody>
      </p:sp>
      <p:sp>
        <p:nvSpPr>
          <p:cNvPr id="5130" name="Rectangle 10"/>
          <p:cNvSpPr>
            <a:spLocks noGrp="1" noChangeArrowheads="1"/>
          </p:cNvSpPr>
          <p:nvPr>
            <p:ph type="sldNum" sz="quarter" idx="4"/>
          </p:nvPr>
        </p:nvSpPr>
        <p:spPr>
          <a:xfrm>
            <a:off x="7862888" y="6448425"/>
            <a:ext cx="900112" cy="179388"/>
          </a:xfrm>
        </p:spPr>
        <p:txBody>
          <a:bodyPr/>
          <a:lstStyle>
            <a:lvl1pPr>
              <a:defRPr>
                <a:solidFill>
                  <a:schemeClr val="tx1"/>
                </a:solidFill>
              </a:defRPr>
            </a:lvl1pPr>
          </a:lstStyle>
          <a:p>
            <a:fld id="{89395743-FEF8-4E36-9EE0-B25FAA4151FA}"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1CE4F96-988A-4AC7-8272-093F42327F10}" type="slidenum">
              <a:rPr lang="en-GB"/>
              <a:pPr/>
              <a:t>‹#›</a:t>
            </a:fld>
            <a:endParaRPr lang="en-GB" dirty="0"/>
          </a:p>
        </p:txBody>
      </p:sp>
    </p:spTree>
    <p:extLst>
      <p:ext uri="{BB962C8B-B14F-4D97-AF65-F5344CB8AC3E}">
        <p14:creationId xmlns:p14="http://schemas.microsoft.com/office/powerpoint/2010/main" val="340244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E0CFD5C-DC14-456F-B3DD-26D2C738D01F}" type="slidenum">
              <a:rPr lang="en-GB"/>
              <a:pPr/>
              <a:t>‹#›</a:t>
            </a:fld>
            <a:endParaRPr lang="en-GB" dirty="0"/>
          </a:p>
        </p:txBody>
      </p:sp>
    </p:spTree>
    <p:extLst>
      <p:ext uri="{BB962C8B-B14F-4D97-AF65-F5344CB8AC3E}">
        <p14:creationId xmlns:p14="http://schemas.microsoft.com/office/powerpoint/2010/main" val="285227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a:xfrm>
            <a:off x="384175" y="1556792"/>
            <a:ext cx="8374063" cy="4067175"/>
          </a:xfrm>
        </p:spPr>
        <p:txBody>
          <a:bodyPr/>
          <a:lstStyle>
            <a:lvl1pPr marL="269875" indent="-269875">
              <a:buFont typeface="Wingdings" pitchFamily="2" charset="2"/>
              <a:buChar char="§"/>
              <a:defRPr sz="2400">
                <a:solidFill>
                  <a:srgbClr val="336699"/>
                </a:solidFill>
              </a:defRPr>
            </a:lvl1pPr>
            <a:lvl2pPr marL="538163" indent="-266700">
              <a:buSzPct val="85000"/>
              <a:buFont typeface="Wingdings 3" pitchFamily="18" charset="2"/>
              <a:buChar char="Â"/>
              <a:defRPr sz="2400" i="1">
                <a:solidFill>
                  <a:srgbClr val="990000"/>
                </a:solidFill>
                <a:latin typeface="Calibri" pitchFamily="34" charset="0"/>
                <a:cs typeface="Calibri" pitchFamily="34" charset="0"/>
              </a:defRPr>
            </a:lvl2pPr>
            <a:lvl3pPr>
              <a:defRPr>
                <a:solidFill>
                  <a:srgbClr val="336699"/>
                </a:solidFill>
              </a:defRPr>
            </a:lvl3pPr>
            <a:lvl4pPr>
              <a:defRPr>
                <a:solidFill>
                  <a:srgbClr val="336699"/>
                </a:solidFill>
              </a:defRPr>
            </a:lvl4pPr>
            <a:lvl5pPr>
              <a:defRPr>
                <a:solidFill>
                  <a:srgbClr val="3366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E27DE691-19B9-4372-8E02-1556050B972C}" type="slidenum">
              <a:rPr lang="en-GB"/>
              <a:pPr/>
              <a:t>‹#›</a:t>
            </a:fld>
            <a:endParaRPr lang="en-GB" dirty="0"/>
          </a:p>
        </p:txBody>
      </p:sp>
    </p:spTree>
    <p:extLst>
      <p:ext uri="{BB962C8B-B14F-4D97-AF65-F5344CB8AC3E}">
        <p14:creationId xmlns:p14="http://schemas.microsoft.com/office/powerpoint/2010/main" val="19125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A13635B-20A8-4E73-BEB8-2A23C4A79EE7}" type="slidenum">
              <a:rPr lang="en-GB"/>
              <a:pPr/>
              <a:t>‹#›</a:t>
            </a:fld>
            <a:endParaRPr lang="en-GB" dirty="0"/>
          </a:p>
        </p:txBody>
      </p:sp>
    </p:spTree>
    <p:extLst>
      <p:ext uri="{BB962C8B-B14F-4D97-AF65-F5344CB8AC3E}">
        <p14:creationId xmlns:p14="http://schemas.microsoft.com/office/powerpoint/2010/main" val="228143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91A276A-5BFB-44AC-B928-49F81DAA9C2B}" type="slidenum">
              <a:rPr lang="en-GB"/>
              <a:pPr/>
              <a:t>‹#›</a:t>
            </a:fld>
            <a:endParaRPr lang="en-GB" dirty="0"/>
          </a:p>
        </p:txBody>
      </p:sp>
    </p:spTree>
    <p:extLst>
      <p:ext uri="{BB962C8B-B14F-4D97-AF65-F5344CB8AC3E}">
        <p14:creationId xmlns:p14="http://schemas.microsoft.com/office/powerpoint/2010/main" val="143466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A98353A4-CB15-43AE-A4D6-633FC5E1FC29}" type="slidenum">
              <a:rPr lang="en-GB"/>
              <a:pPr/>
              <a:t>‹#›</a:t>
            </a:fld>
            <a:endParaRPr lang="en-GB" dirty="0"/>
          </a:p>
        </p:txBody>
      </p:sp>
    </p:spTree>
    <p:extLst>
      <p:ext uri="{BB962C8B-B14F-4D97-AF65-F5344CB8AC3E}">
        <p14:creationId xmlns:p14="http://schemas.microsoft.com/office/powerpoint/2010/main" val="355276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F8CEDBD4-185F-4CEB-8FB0-74B695E5E180}" type="slidenum">
              <a:rPr lang="en-GB"/>
              <a:pPr/>
              <a:t>‹#›</a:t>
            </a:fld>
            <a:endParaRPr lang="en-GB" dirty="0"/>
          </a:p>
        </p:txBody>
      </p:sp>
    </p:spTree>
    <p:extLst>
      <p:ext uri="{BB962C8B-B14F-4D97-AF65-F5344CB8AC3E}">
        <p14:creationId xmlns:p14="http://schemas.microsoft.com/office/powerpoint/2010/main" val="401403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499D117-0A30-4387-97BE-C97AC130D0EF}" type="slidenum">
              <a:rPr lang="en-GB"/>
              <a:pPr/>
              <a:t>‹#›</a:t>
            </a:fld>
            <a:endParaRPr lang="en-GB" dirty="0"/>
          </a:p>
        </p:txBody>
      </p:sp>
    </p:spTree>
    <p:extLst>
      <p:ext uri="{BB962C8B-B14F-4D97-AF65-F5344CB8AC3E}">
        <p14:creationId xmlns:p14="http://schemas.microsoft.com/office/powerpoint/2010/main" val="185970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18BA862-98C6-4B08-B25B-45EF1E9D8203}" type="slidenum">
              <a:rPr lang="en-GB"/>
              <a:pPr/>
              <a:t>‹#›</a:t>
            </a:fld>
            <a:endParaRPr lang="en-GB" dirty="0"/>
          </a:p>
        </p:txBody>
      </p:sp>
    </p:spTree>
    <p:extLst>
      <p:ext uri="{BB962C8B-B14F-4D97-AF65-F5344CB8AC3E}">
        <p14:creationId xmlns:p14="http://schemas.microsoft.com/office/powerpoint/2010/main" val="149350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32D0727-7212-4C38-94AA-BB54C79A775F}" type="slidenum">
              <a:rPr lang="en-GB"/>
              <a:pPr/>
              <a:t>‹#›</a:t>
            </a:fld>
            <a:endParaRPr lang="en-GB" dirty="0"/>
          </a:p>
        </p:txBody>
      </p:sp>
    </p:spTree>
    <p:extLst>
      <p:ext uri="{BB962C8B-B14F-4D97-AF65-F5344CB8AC3E}">
        <p14:creationId xmlns:p14="http://schemas.microsoft.com/office/powerpoint/2010/main" val="117687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2"/>
            <a:ext cx="8375650" cy="7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384175" y="1484784"/>
            <a:ext cx="837406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fld id="{2B36D84A-1CB9-4858-B7F5-DA5FD7CA71D0}"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Font typeface="Wingdings" panose="05000000000000000000" pitchFamily="2" charset="2"/>
        <a:buChar char="§"/>
        <a:defRPr sz="26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jnassiri@admin.ca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inance.admin.cam.ac.uk/policy-and-procedures/financial-procedures/chapter-5b-expenses-benefits/subsistence-expenses" TargetMode="External"/><Relationship Id="rId2" Type="http://schemas.openxmlformats.org/officeDocument/2006/relationships/hyperlink" Target="http://www.finance.admin.cam.ac.uk/policy-and-procedures/financial-procedures/chapter-5b-expenses-benefits/travel-university-employee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inance.admin.cam.ac.uk/policy-and-procedures/financial-procedures/chapter-4-procurement-procedures/purchasing-cycle-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aul.Bryan@admin.cam.ac.uk" TargetMode="External"/><Relationship Id="rId2" Type="http://schemas.openxmlformats.org/officeDocument/2006/relationships/hyperlink" Target="mailto:Sara.Hajnassiri@admin.cam.ac.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dmin.cam.ac.uk/offices/finance/audit/guide.pdf" TargetMode="External"/><Relationship Id="rId2" Type="http://schemas.openxmlformats.org/officeDocument/2006/relationships/hyperlink" Target="https://www.governance.cam.ac.uk/committees/audit-committee/internal-audit/Pages/default.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95536" y="3933056"/>
            <a:ext cx="7560840" cy="864096"/>
          </a:xfrm>
        </p:spPr>
        <p:txBody>
          <a:bodyPr/>
          <a:lstStyle/>
          <a:p>
            <a:r>
              <a:rPr lang="en-GB" sz="4400" b="0" dirty="0" smtClean="0">
                <a:effectLst>
                  <a:outerShdw blurRad="38100" dist="38100" dir="2700000" algn="tl">
                    <a:srgbClr val="000000">
                      <a:alpha val="43137"/>
                    </a:srgbClr>
                  </a:outerShdw>
                </a:effectLst>
              </a:rPr>
              <a:t>Essentials of Audit</a:t>
            </a:r>
            <a:endParaRPr lang="en-US" sz="4400" b="0" dirty="0">
              <a:effectLst>
                <a:outerShdw blurRad="38100" dist="38100" dir="2700000" algn="tl">
                  <a:srgbClr val="000000">
                    <a:alpha val="43137"/>
                  </a:srgbClr>
                </a:outerShdw>
              </a:effectLst>
            </a:endParaRPr>
          </a:p>
        </p:txBody>
      </p:sp>
      <p:sp>
        <p:nvSpPr>
          <p:cNvPr id="6147" name="Rectangle 3"/>
          <p:cNvSpPr>
            <a:spLocks noGrp="1" noChangeArrowheads="1"/>
          </p:cNvSpPr>
          <p:nvPr>
            <p:ph type="subTitle" idx="1"/>
          </p:nvPr>
        </p:nvSpPr>
        <p:spPr>
          <a:xfrm>
            <a:off x="395536" y="5373216"/>
            <a:ext cx="5436096" cy="611758"/>
          </a:xfrm>
        </p:spPr>
        <p:txBody>
          <a:bodyPr/>
          <a:lstStyle/>
          <a:p>
            <a:pPr>
              <a:spcAft>
                <a:spcPts val="0"/>
              </a:spcAft>
            </a:pPr>
            <a:endParaRPr lang="en-US" sz="1400" b="0" dirty="0" smtClean="0">
              <a:effectLst>
                <a:outerShdw blurRad="38100" dist="38100" dir="2700000" algn="tl">
                  <a:srgbClr val="000000">
                    <a:alpha val="43137"/>
                  </a:srgbClr>
                </a:outerShdw>
              </a:effectLst>
            </a:endParaRPr>
          </a:p>
          <a:p>
            <a:pPr>
              <a:spcAft>
                <a:spcPts val="0"/>
              </a:spcAft>
            </a:pPr>
            <a:r>
              <a:rPr lang="en-US" sz="1400" b="0" dirty="0" smtClean="0">
                <a:effectLst>
                  <a:outerShdw blurRad="38100" dist="38100" dir="2700000" algn="tl">
                    <a:srgbClr val="000000">
                      <a:alpha val="43137"/>
                    </a:srgbClr>
                  </a:outerShdw>
                </a:effectLst>
              </a:rPr>
              <a:t>Sara Hajnassiri </a:t>
            </a:r>
            <a:r>
              <a:rPr lang="en-US" sz="1400" b="0" dirty="0" smtClean="0">
                <a:effectLst>
                  <a:outerShdw blurRad="38100" dist="38100" dir="2700000" algn="tl">
                    <a:srgbClr val="000000">
                      <a:alpha val="43137"/>
                    </a:srgbClr>
                  </a:outerShdw>
                </a:effectLst>
                <a:hlinkClick r:id="rId3"/>
              </a:rPr>
              <a:t>S.Hajnassiri@admin.cam.ac.uk</a:t>
            </a:r>
            <a:endParaRPr lang="en-US" sz="1400" b="0" dirty="0" smtClean="0">
              <a:effectLst>
                <a:outerShdw blurRad="38100" dist="38100" dir="2700000" algn="tl">
                  <a:srgbClr val="000000">
                    <a:alpha val="43137"/>
                  </a:srgbClr>
                </a:outerShdw>
              </a:effectLst>
            </a:endParaRPr>
          </a:p>
        </p:txBody>
      </p:sp>
      <p:sp>
        <p:nvSpPr>
          <p:cNvPr id="6148" name="Rectangle 4"/>
          <p:cNvSpPr>
            <a:spLocks noChangeArrowheads="1"/>
          </p:cNvSpPr>
          <p:nvPr/>
        </p:nvSpPr>
        <p:spPr bwMode="auto">
          <a:xfrm>
            <a:off x="6732240" y="5615335"/>
            <a:ext cx="21813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r>
              <a:rPr lang="en-GB" sz="1200" dirty="0">
                <a:solidFill>
                  <a:schemeClr val="tx2"/>
                </a:solidFill>
                <a:effectLst>
                  <a:outerShdw blurRad="38100" dist="38100" dir="2700000" algn="tl">
                    <a:srgbClr val="000000">
                      <a:alpha val="43137"/>
                    </a:srgbClr>
                  </a:outerShdw>
                </a:effectLst>
              </a:rPr>
              <a:t>Research </a:t>
            </a:r>
            <a:r>
              <a:rPr lang="en-GB" sz="1200" dirty="0" smtClean="0">
                <a:solidFill>
                  <a:schemeClr val="tx2"/>
                </a:solidFill>
                <a:effectLst>
                  <a:outerShdw blurRad="38100" dist="38100" dir="2700000" algn="tl">
                    <a:srgbClr val="000000">
                      <a:alpha val="43137"/>
                    </a:srgbClr>
                  </a:outerShdw>
                </a:effectLst>
              </a:rPr>
              <a:t>Operations</a:t>
            </a:r>
            <a:endParaRPr lang="en-GB" sz="1200" dirty="0">
              <a:solidFill>
                <a:schemeClr val="tx2"/>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Audit – </a:t>
            </a:r>
            <a:r>
              <a:rPr lang="en-GB" dirty="0" smtClean="0"/>
              <a:t>Department Role </a:t>
            </a:r>
            <a:r>
              <a:rPr lang="en-GB" sz="1800" dirty="0" smtClean="0"/>
              <a:t>(</a:t>
            </a:r>
            <a:r>
              <a:rPr lang="en-GB" sz="1800" dirty="0" err="1" smtClean="0"/>
              <a:t>cont</a:t>
            </a:r>
            <a:r>
              <a:rPr lang="en-GB" sz="1800" dirty="0" smtClean="0"/>
              <a:t>/..)</a:t>
            </a:r>
            <a:endParaRPr lang="en-GB" sz="1800" dirty="0"/>
          </a:p>
        </p:txBody>
      </p:sp>
      <p:sp>
        <p:nvSpPr>
          <p:cNvPr id="3" name="Content Placeholder 2"/>
          <p:cNvSpPr>
            <a:spLocks noGrp="1"/>
          </p:cNvSpPr>
          <p:nvPr>
            <p:ph idx="1"/>
          </p:nvPr>
        </p:nvSpPr>
        <p:spPr>
          <a:xfrm>
            <a:off x="384175" y="1556792"/>
            <a:ext cx="8374063" cy="4464496"/>
          </a:xfrm>
        </p:spPr>
        <p:txBody>
          <a:bodyPr/>
          <a:lstStyle/>
          <a:p>
            <a:pPr marL="357188" indent="-357188">
              <a:buFont typeface="Wingdings" panose="05000000000000000000" pitchFamily="2" charset="2"/>
              <a:buChar char="ü"/>
            </a:pPr>
            <a:r>
              <a:rPr lang="en-GB" sz="2000" dirty="0" smtClean="0"/>
              <a:t>check </a:t>
            </a:r>
            <a:r>
              <a:rPr lang="en-GB" sz="2000" dirty="0"/>
              <a:t>your diary so you know when you can </a:t>
            </a:r>
            <a:r>
              <a:rPr lang="en-GB" sz="2000" dirty="0" smtClean="0"/>
              <a:t>be available </a:t>
            </a:r>
            <a:r>
              <a:rPr lang="en-GB" sz="2000" dirty="0"/>
              <a:t>for queries</a:t>
            </a:r>
          </a:p>
          <a:p>
            <a:pPr marL="357188" indent="-357188">
              <a:buFont typeface="Wingdings" panose="05000000000000000000" pitchFamily="2" charset="2"/>
              <a:buChar char="ü"/>
            </a:pPr>
            <a:r>
              <a:rPr lang="en-GB" sz="2000" dirty="0"/>
              <a:t>get all documents requested prior to the audit </a:t>
            </a:r>
            <a:r>
              <a:rPr lang="en-GB" sz="2000" dirty="0" smtClean="0"/>
              <a:t>– best </a:t>
            </a:r>
            <a:r>
              <a:rPr lang="en-GB" sz="2000" dirty="0"/>
              <a:t>if they are ordered according to </a:t>
            </a:r>
            <a:r>
              <a:rPr lang="en-GB" sz="2000" dirty="0" smtClean="0"/>
              <a:t>sample schedule</a:t>
            </a:r>
            <a:endParaRPr lang="en-GB" sz="2000" dirty="0"/>
          </a:p>
          <a:p>
            <a:pPr marL="357188" indent="-357188">
              <a:buFont typeface="Wingdings" panose="05000000000000000000" pitchFamily="2" charset="2"/>
              <a:buChar char="ü"/>
            </a:pPr>
            <a:r>
              <a:rPr lang="en-GB" sz="2000" dirty="0"/>
              <a:t>answer all queries – if not known agree </a:t>
            </a:r>
            <a:r>
              <a:rPr lang="en-GB" sz="2000" dirty="0" smtClean="0"/>
              <a:t>timeframe for </a:t>
            </a:r>
            <a:r>
              <a:rPr lang="en-GB" sz="2000" dirty="0"/>
              <a:t>getting back to </a:t>
            </a:r>
            <a:r>
              <a:rPr lang="en-GB" sz="2000" dirty="0" smtClean="0"/>
              <a:t>them</a:t>
            </a:r>
          </a:p>
          <a:p>
            <a:pPr marL="357188" indent="-357188">
              <a:buFont typeface="Wingdings" panose="05000000000000000000" pitchFamily="2" charset="2"/>
              <a:buChar char="ü"/>
            </a:pPr>
            <a:r>
              <a:rPr lang="en-GB" sz="2000" dirty="0" smtClean="0"/>
              <a:t>make </a:t>
            </a:r>
            <a:r>
              <a:rPr lang="en-GB" sz="2000" dirty="0"/>
              <a:t>sure the auditors  have space to work</a:t>
            </a:r>
          </a:p>
          <a:p>
            <a:pPr marL="357188" lvl="0" indent="-357188">
              <a:buFont typeface="Wingdings" panose="05000000000000000000" pitchFamily="2" charset="2"/>
              <a:buChar char="ü"/>
            </a:pPr>
            <a:r>
              <a:rPr lang="en-GB" sz="2000" dirty="0" smtClean="0"/>
              <a:t>be </a:t>
            </a:r>
            <a:r>
              <a:rPr lang="en-GB" sz="2000" dirty="0"/>
              <a:t>open and </a:t>
            </a:r>
            <a:r>
              <a:rPr lang="en-GB" sz="2000" dirty="0" smtClean="0"/>
              <a:t>honest,  </a:t>
            </a:r>
            <a:r>
              <a:rPr lang="en-GB" sz="2000" dirty="0"/>
              <a:t>friendly and hospitable</a:t>
            </a:r>
          </a:p>
          <a:p>
            <a:pPr marL="357188" indent="-357188">
              <a:buFont typeface="Wingdings" panose="05000000000000000000" pitchFamily="2" charset="2"/>
              <a:buChar char="ü"/>
            </a:pPr>
            <a:r>
              <a:rPr lang="en-GB" sz="2000" dirty="0" smtClean="0"/>
              <a:t>If </a:t>
            </a:r>
            <a:r>
              <a:rPr lang="en-GB" sz="2000" dirty="0"/>
              <a:t>you are not sure of the answer - seek support</a:t>
            </a:r>
          </a:p>
          <a:p>
            <a:pPr marL="357188" indent="-357188">
              <a:buFont typeface="Wingdings" panose="05000000000000000000" pitchFamily="2" charset="2"/>
              <a:buChar char="ü"/>
            </a:pPr>
            <a:r>
              <a:rPr lang="en-GB" sz="2000" dirty="0" smtClean="0"/>
              <a:t>respond </a:t>
            </a:r>
            <a:r>
              <a:rPr lang="en-GB" sz="2000" dirty="0"/>
              <a:t>to additional queries </a:t>
            </a:r>
            <a:r>
              <a:rPr lang="en-GB" sz="2000" dirty="0" smtClean="0"/>
              <a:t>promptly</a:t>
            </a:r>
          </a:p>
          <a:p>
            <a:endParaRPr lang="en-GB" sz="2000" dirty="0"/>
          </a:p>
        </p:txBody>
      </p:sp>
    </p:spTree>
    <p:extLst>
      <p:ext uri="{BB962C8B-B14F-4D97-AF65-F5344CB8AC3E}">
        <p14:creationId xmlns:p14="http://schemas.microsoft.com/office/powerpoint/2010/main" val="32964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ROO’s Role – for the </a:t>
            </a:r>
            <a:r>
              <a:rPr lang="en-GB" dirty="0" smtClean="0"/>
              <a:t>Audit</a:t>
            </a:r>
            <a:endParaRPr lang="en-GB" dirty="0"/>
          </a:p>
        </p:txBody>
      </p:sp>
      <p:sp>
        <p:nvSpPr>
          <p:cNvPr id="3" name="Content Placeholder 2"/>
          <p:cNvSpPr>
            <a:spLocks noGrp="1"/>
          </p:cNvSpPr>
          <p:nvPr>
            <p:ph idx="1"/>
          </p:nvPr>
        </p:nvSpPr>
        <p:spPr>
          <a:xfrm>
            <a:off x="384175" y="1412776"/>
            <a:ext cx="8374063" cy="4752528"/>
          </a:xfrm>
        </p:spPr>
        <p:txBody>
          <a:bodyPr/>
          <a:lstStyle/>
          <a:p>
            <a:pPr marL="342900" indent="-342900">
              <a:spcBef>
                <a:spcPts val="1200"/>
              </a:spcBef>
              <a:spcAft>
                <a:spcPts val="1200"/>
              </a:spcAft>
              <a:buSzPct val="85000"/>
              <a:buFont typeface="+mj-lt"/>
              <a:buAutoNum type="arabicPeriod"/>
            </a:pPr>
            <a:r>
              <a:rPr lang="en-GB" sz="1800" dirty="0"/>
              <a:t>appoint and coordinate </a:t>
            </a:r>
            <a:r>
              <a:rPr lang="en-GB" sz="1800" dirty="0" smtClean="0"/>
              <a:t>audits;</a:t>
            </a:r>
            <a:endParaRPr lang="en-GB" sz="1800" dirty="0"/>
          </a:p>
          <a:p>
            <a:pPr marL="342900" indent="-342900">
              <a:spcBef>
                <a:spcPts val="1200"/>
              </a:spcBef>
              <a:spcAft>
                <a:spcPts val="1200"/>
              </a:spcAft>
              <a:buSzPct val="85000"/>
              <a:buFont typeface="+mj-lt"/>
              <a:buAutoNum type="arabicPeriod"/>
            </a:pPr>
            <a:r>
              <a:rPr lang="en-GB" sz="1800" dirty="0"/>
              <a:t>prepare the financial report once costs have been confirmed </a:t>
            </a:r>
            <a:r>
              <a:rPr lang="en-GB" sz="1800" dirty="0" smtClean="0"/>
              <a:t>as final; </a:t>
            </a:r>
            <a:endParaRPr lang="en-GB" sz="1800" dirty="0"/>
          </a:p>
          <a:p>
            <a:pPr marL="342900" indent="-342900">
              <a:spcBef>
                <a:spcPts val="1200"/>
              </a:spcBef>
              <a:spcAft>
                <a:spcPts val="1200"/>
              </a:spcAft>
              <a:buSzPct val="85000"/>
              <a:buFont typeface="+mj-lt"/>
              <a:buAutoNum type="arabicPeriod"/>
            </a:pPr>
            <a:r>
              <a:rPr lang="en-GB" sz="1800" dirty="0"/>
              <a:t>receive the samples from the auditors and forward them </a:t>
            </a:r>
            <a:r>
              <a:rPr lang="en-GB" sz="1800" dirty="0" smtClean="0"/>
              <a:t>onto the department; </a:t>
            </a:r>
            <a:endParaRPr lang="en-GB" sz="1800" dirty="0"/>
          </a:p>
          <a:p>
            <a:pPr marL="342900" indent="-342900">
              <a:spcBef>
                <a:spcPts val="1200"/>
              </a:spcBef>
              <a:spcAft>
                <a:spcPts val="1200"/>
              </a:spcAft>
              <a:buSzPct val="85000"/>
              <a:buFont typeface="+mj-lt"/>
              <a:buAutoNum type="arabicPeriod"/>
            </a:pPr>
            <a:r>
              <a:rPr lang="en-GB" sz="1800" dirty="0"/>
              <a:t>act as an intermediary between the department and the </a:t>
            </a:r>
            <a:r>
              <a:rPr lang="en-GB" sz="1800" dirty="0" smtClean="0"/>
              <a:t>auditors to </a:t>
            </a:r>
            <a:r>
              <a:rPr lang="en-GB" sz="1800" dirty="0"/>
              <a:t>ensure any routine issues are resolved and forward </a:t>
            </a:r>
            <a:r>
              <a:rPr lang="en-GB" sz="1800" dirty="0" smtClean="0"/>
              <a:t>specific queries </a:t>
            </a:r>
            <a:r>
              <a:rPr lang="en-GB" sz="1800" dirty="0"/>
              <a:t>onto the </a:t>
            </a:r>
            <a:r>
              <a:rPr lang="en-GB" sz="1800" dirty="0" smtClean="0"/>
              <a:t>department;</a:t>
            </a:r>
          </a:p>
          <a:p>
            <a:pPr marL="342900" indent="-342900">
              <a:spcBef>
                <a:spcPts val="1200"/>
              </a:spcBef>
              <a:spcAft>
                <a:spcPts val="1200"/>
              </a:spcAft>
              <a:buSzPct val="85000"/>
              <a:buFont typeface="+mj-lt"/>
              <a:buAutoNum type="arabicPeriod"/>
            </a:pPr>
            <a:r>
              <a:rPr lang="en-GB" sz="1800" dirty="0" smtClean="0"/>
              <a:t>act as point of advice; </a:t>
            </a:r>
            <a:endParaRPr lang="en-GB" sz="1800" dirty="0"/>
          </a:p>
          <a:p>
            <a:pPr marL="342900" indent="-342900">
              <a:spcBef>
                <a:spcPts val="1200"/>
              </a:spcBef>
              <a:spcAft>
                <a:spcPts val="1200"/>
              </a:spcAft>
              <a:buSzPct val="85000"/>
              <a:buFont typeface="+mj-lt"/>
              <a:buAutoNum type="arabicPeriod"/>
            </a:pPr>
            <a:r>
              <a:rPr lang="en-GB" sz="1800" dirty="0"/>
              <a:t>collate and monitor </a:t>
            </a:r>
            <a:r>
              <a:rPr lang="en-GB" sz="1800" dirty="0" smtClean="0"/>
              <a:t>responses;</a:t>
            </a:r>
            <a:endParaRPr lang="en-GB" sz="1800" dirty="0"/>
          </a:p>
          <a:p>
            <a:pPr marL="342900" indent="-342900">
              <a:spcBef>
                <a:spcPts val="1200"/>
              </a:spcBef>
              <a:spcAft>
                <a:spcPts val="1200"/>
              </a:spcAft>
              <a:buSzPct val="85000"/>
              <a:buFont typeface="+mj-lt"/>
              <a:buAutoNum type="arabicPeriod"/>
            </a:pPr>
            <a:r>
              <a:rPr lang="en-GB" sz="1800" dirty="0"/>
              <a:t>share findings and best </a:t>
            </a:r>
            <a:r>
              <a:rPr lang="en-GB" sz="1800" dirty="0" smtClean="0"/>
              <a:t>practice;</a:t>
            </a:r>
            <a:endParaRPr lang="en-GB" sz="1800" dirty="0"/>
          </a:p>
          <a:p>
            <a:pPr marL="342900" indent="-342900">
              <a:spcBef>
                <a:spcPts val="1200"/>
              </a:spcBef>
              <a:spcAft>
                <a:spcPts val="1200"/>
              </a:spcAft>
              <a:buSzPct val="85000"/>
              <a:buFont typeface="+mj-lt"/>
              <a:buAutoNum type="arabicPeriod"/>
            </a:pPr>
            <a:r>
              <a:rPr lang="en-GB" sz="1800" dirty="0"/>
              <a:t>submit the reports</a:t>
            </a:r>
          </a:p>
        </p:txBody>
      </p:sp>
    </p:spTree>
    <p:extLst>
      <p:ext uri="{BB962C8B-B14F-4D97-AF65-F5344CB8AC3E}">
        <p14:creationId xmlns:p14="http://schemas.microsoft.com/office/powerpoint/2010/main" val="3543128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Audit </a:t>
            </a:r>
            <a:r>
              <a:rPr lang="en-GB" dirty="0" smtClean="0"/>
              <a:t>Tips and Tricks </a:t>
            </a:r>
            <a:r>
              <a:rPr lang="en-GB" b="1" dirty="0">
                <a:effectLst/>
              </a:rPr>
              <a:t/>
            </a:r>
            <a:br>
              <a:rPr lang="en-GB" b="1" dirty="0">
                <a:effectLst/>
              </a:rPr>
            </a:br>
            <a:endParaRPr lang="en-GB" dirty="0"/>
          </a:p>
        </p:txBody>
      </p:sp>
      <p:sp>
        <p:nvSpPr>
          <p:cNvPr id="3" name="Content Placeholder 2"/>
          <p:cNvSpPr>
            <a:spLocks noGrp="1"/>
          </p:cNvSpPr>
          <p:nvPr>
            <p:ph idx="1"/>
          </p:nvPr>
        </p:nvSpPr>
        <p:spPr>
          <a:xfrm>
            <a:off x="384175" y="1412776"/>
            <a:ext cx="8374063" cy="4680520"/>
          </a:xfrm>
        </p:spPr>
        <p:txBody>
          <a:bodyPr/>
          <a:lstStyle/>
          <a:p>
            <a:pPr marL="0" lvl="1" indent="0">
              <a:spcBef>
                <a:spcPts val="800"/>
              </a:spcBef>
              <a:spcAft>
                <a:spcPts val="800"/>
              </a:spcAft>
              <a:buSzTx/>
              <a:buNone/>
            </a:pPr>
            <a:r>
              <a:rPr lang="en-GB" i="0" dirty="0">
                <a:solidFill>
                  <a:srgbClr val="336699"/>
                </a:solidFill>
                <a:latin typeface="+mn-lt"/>
                <a:ea typeface="+mn-ea"/>
                <a:cs typeface="+mn-cs"/>
              </a:rPr>
              <a:t>Posting</a:t>
            </a:r>
            <a:r>
              <a:rPr lang="en-GB" dirty="0">
                <a:solidFill>
                  <a:srgbClr val="336699"/>
                </a:solidFill>
                <a:latin typeface="+mn-lt"/>
                <a:ea typeface="+mn-ea"/>
                <a:cs typeface="+mn-cs"/>
              </a:rPr>
              <a:t> </a:t>
            </a:r>
            <a:r>
              <a:rPr lang="en-GB" i="0" dirty="0">
                <a:solidFill>
                  <a:srgbClr val="336699"/>
                </a:solidFill>
                <a:latin typeface="+mn-lt"/>
                <a:ea typeface="+mn-ea"/>
                <a:cs typeface="+mn-cs"/>
              </a:rPr>
              <a:t>Expenditure</a:t>
            </a:r>
            <a:r>
              <a:rPr lang="en-GB" dirty="0">
                <a:solidFill>
                  <a:srgbClr val="336699"/>
                </a:solidFill>
                <a:latin typeface="+mn-lt"/>
                <a:ea typeface="+mn-ea"/>
                <a:cs typeface="+mn-cs"/>
              </a:rPr>
              <a:t> </a:t>
            </a:r>
          </a:p>
          <a:p>
            <a:pPr marL="0" indent="0">
              <a:spcBef>
                <a:spcPts val="800"/>
              </a:spcBef>
              <a:spcAft>
                <a:spcPts val="800"/>
              </a:spcAft>
              <a:buNone/>
            </a:pPr>
            <a:r>
              <a:rPr lang="en-GB" sz="2000" dirty="0"/>
              <a:t>Ensure expenditure is in line with the terms and conditions of </a:t>
            </a:r>
            <a:r>
              <a:rPr lang="en-GB" sz="2000" dirty="0" smtClean="0"/>
              <a:t>funding, ask yourself: </a:t>
            </a:r>
            <a:endParaRPr lang="en-GB" sz="2000" dirty="0"/>
          </a:p>
          <a:p>
            <a:pPr marL="357188" lvl="0" indent="-357188">
              <a:spcBef>
                <a:spcPts val="800"/>
              </a:spcBef>
              <a:spcAft>
                <a:spcPts val="800"/>
              </a:spcAft>
              <a:buFont typeface="Wingdings" panose="05000000000000000000" pitchFamily="2" charset="2"/>
              <a:buChar char="ü"/>
            </a:pPr>
            <a:r>
              <a:rPr lang="en-GB" sz="2000" dirty="0"/>
              <a:t>was included in the original Justification of Resources/Proposal?</a:t>
            </a:r>
          </a:p>
          <a:p>
            <a:pPr marL="357188" lvl="0" indent="-357188">
              <a:spcBef>
                <a:spcPts val="800"/>
              </a:spcBef>
              <a:spcAft>
                <a:spcPts val="800"/>
              </a:spcAft>
              <a:buFont typeface="Wingdings" panose="05000000000000000000" pitchFamily="2" charset="2"/>
              <a:buChar char="ü"/>
            </a:pPr>
            <a:r>
              <a:rPr lang="en-GB" sz="2000" dirty="0"/>
              <a:t>was subsequently awarded?</a:t>
            </a:r>
          </a:p>
          <a:p>
            <a:pPr marL="357188" lvl="0" indent="-357188">
              <a:spcBef>
                <a:spcPts val="800"/>
              </a:spcBef>
              <a:spcAft>
                <a:spcPts val="800"/>
              </a:spcAft>
              <a:buFont typeface="Wingdings" panose="05000000000000000000" pitchFamily="2" charset="2"/>
              <a:buChar char="ü"/>
            </a:pPr>
            <a:r>
              <a:rPr lang="en-GB" sz="2000" dirty="0"/>
              <a:t>is of direct benefit to the research and proper use of public funds?</a:t>
            </a:r>
          </a:p>
          <a:p>
            <a:pPr marL="357188" lvl="0" indent="-357188">
              <a:spcBef>
                <a:spcPts val="800"/>
              </a:spcBef>
              <a:spcAft>
                <a:spcPts val="800"/>
              </a:spcAft>
              <a:buFont typeface="Wingdings" panose="05000000000000000000" pitchFamily="2" charset="2"/>
              <a:buChar char="ü"/>
            </a:pPr>
            <a:r>
              <a:rPr lang="en-GB" sz="2000" dirty="0"/>
              <a:t>is economic, necessary and solely </a:t>
            </a:r>
            <a:r>
              <a:rPr lang="en-GB" sz="2000" dirty="0" smtClean="0"/>
              <a:t/>
            </a:r>
            <a:br>
              <a:rPr lang="en-GB" sz="2000" dirty="0" smtClean="0"/>
            </a:br>
            <a:r>
              <a:rPr lang="en-GB" sz="2000" dirty="0" smtClean="0"/>
              <a:t>attributable </a:t>
            </a:r>
            <a:r>
              <a:rPr lang="en-GB" sz="2000" dirty="0"/>
              <a:t>to the project?</a:t>
            </a:r>
          </a:p>
          <a:p>
            <a:pPr marL="357188" lvl="0" indent="-357188">
              <a:spcBef>
                <a:spcPts val="800"/>
              </a:spcBef>
              <a:spcAft>
                <a:spcPts val="800"/>
              </a:spcAft>
              <a:buFont typeface="Wingdings" panose="05000000000000000000" pitchFamily="2" charset="2"/>
              <a:buChar char="ü"/>
            </a:pPr>
            <a:r>
              <a:rPr lang="en-GB" sz="2000" dirty="0"/>
              <a:t>is not deemed to be in any way </a:t>
            </a:r>
            <a:r>
              <a:rPr lang="en-GB" sz="2000" dirty="0" smtClean="0"/>
              <a:t/>
            </a:r>
            <a:br>
              <a:rPr lang="en-GB" sz="2000" dirty="0" smtClean="0"/>
            </a:br>
            <a:r>
              <a:rPr lang="en-GB" sz="2000" dirty="0" smtClean="0"/>
              <a:t>excessive </a:t>
            </a:r>
            <a:r>
              <a:rPr lang="en-GB" sz="2000" dirty="0"/>
              <a:t>or reckless?</a:t>
            </a:r>
          </a:p>
          <a:p>
            <a:pPr>
              <a:spcBef>
                <a:spcPts val="800"/>
              </a:spcBef>
              <a:spcAft>
                <a:spcPts val="800"/>
              </a:spcAft>
            </a:pPr>
            <a:endParaRPr lang="en-GB" sz="1600" dirty="0"/>
          </a:p>
        </p:txBody>
      </p:sp>
      <p:pic>
        <p:nvPicPr>
          <p:cNvPr id="4" name="Picture 3"/>
          <p:cNvPicPr>
            <a:picLocks noChangeAspect="1"/>
          </p:cNvPicPr>
          <p:nvPr/>
        </p:nvPicPr>
        <p:blipFill>
          <a:blip r:embed="rId2"/>
          <a:stretch>
            <a:fillRect/>
          </a:stretch>
        </p:blipFill>
        <p:spPr>
          <a:xfrm>
            <a:off x="6301358" y="4653136"/>
            <a:ext cx="2842642" cy="1593180"/>
          </a:xfrm>
          <a:prstGeom prst="rect">
            <a:avLst/>
          </a:prstGeom>
          <a:ln>
            <a:noFill/>
          </a:ln>
          <a:effectLst>
            <a:softEdge rad="112500"/>
          </a:effectLst>
        </p:spPr>
      </p:pic>
    </p:spTree>
    <p:extLst>
      <p:ext uri="{BB962C8B-B14F-4D97-AF65-F5344CB8AC3E}">
        <p14:creationId xmlns:p14="http://schemas.microsoft.com/office/powerpoint/2010/main" val="2961059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Audit </a:t>
            </a:r>
            <a:r>
              <a:rPr lang="en-GB" sz="3200" dirty="0" smtClean="0"/>
              <a:t>Tips and Tricks </a:t>
            </a:r>
            <a:endParaRPr lang="en-GB" sz="4000" dirty="0"/>
          </a:p>
        </p:txBody>
      </p:sp>
      <p:sp>
        <p:nvSpPr>
          <p:cNvPr id="3" name="Content Placeholder 2"/>
          <p:cNvSpPr>
            <a:spLocks noGrp="1"/>
          </p:cNvSpPr>
          <p:nvPr>
            <p:ph idx="1"/>
          </p:nvPr>
        </p:nvSpPr>
        <p:spPr>
          <a:xfrm>
            <a:off x="384175" y="1412776"/>
            <a:ext cx="8374063" cy="4680520"/>
          </a:xfrm>
        </p:spPr>
        <p:txBody>
          <a:bodyPr/>
          <a:lstStyle/>
          <a:p>
            <a:pPr marL="0" lvl="1" indent="0">
              <a:buSzTx/>
              <a:buNone/>
            </a:pPr>
            <a:r>
              <a:rPr lang="en-GB" i="0" dirty="0" smtClean="0">
                <a:solidFill>
                  <a:srgbClr val="336699"/>
                </a:solidFill>
                <a:latin typeface="+mn-lt"/>
                <a:ea typeface="+mn-ea"/>
                <a:cs typeface="+mn-cs"/>
              </a:rPr>
              <a:t>Posting Expenditure </a:t>
            </a:r>
            <a:endParaRPr lang="en-GB" i="0" dirty="0">
              <a:solidFill>
                <a:srgbClr val="336699"/>
              </a:solidFill>
              <a:latin typeface="+mn-lt"/>
              <a:ea typeface="+mn-ea"/>
              <a:cs typeface="+mn-cs"/>
            </a:endParaRPr>
          </a:p>
          <a:p>
            <a:pPr marL="0" indent="0">
              <a:buNone/>
            </a:pPr>
            <a:r>
              <a:rPr lang="en-GB" sz="2000" dirty="0" smtClean="0"/>
              <a:t>Also ensure that</a:t>
            </a:r>
            <a:r>
              <a:rPr lang="en-GB" sz="2000" dirty="0"/>
              <a:t>:</a:t>
            </a:r>
          </a:p>
          <a:p>
            <a:pPr marL="357188" indent="-357188">
              <a:spcBef>
                <a:spcPts val="800"/>
              </a:spcBef>
              <a:spcAft>
                <a:spcPts val="800"/>
              </a:spcAft>
              <a:buFont typeface="Wingdings" panose="05000000000000000000" pitchFamily="2" charset="2"/>
              <a:buChar char="ü"/>
            </a:pPr>
            <a:r>
              <a:rPr lang="en-GB" sz="1900" dirty="0" smtClean="0"/>
              <a:t>All the </a:t>
            </a:r>
            <a:r>
              <a:rPr lang="en-GB" sz="1900" dirty="0"/>
              <a:t>expenditures are posted to the grant before GL close </a:t>
            </a:r>
            <a:r>
              <a:rPr lang="en-GB" sz="1900" dirty="0" smtClean="0"/>
              <a:t>date</a:t>
            </a:r>
            <a:endParaRPr lang="en-GB" sz="1900" dirty="0"/>
          </a:p>
          <a:p>
            <a:pPr marL="357188" indent="-357188">
              <a:spcBef>
                <a:spcPts val="800"/>
              </a:spcBef>
              <a:spcAft>
                <a:spcPts val="800"/>
              </a:spcAft>
              <a:buFont typeface="Wingdings" panose="05000000000000000000" pitchFamily="2" charset="2"/>
              <a:buChar char="ü"/>
            </a:pPr>
            <a:r>
              <a:rPr lang="en-GB" sz="1900" u="sng" dirty="0" smtClean="0"/>
              <a:t>Costs are </a:t>
            </a:r>
            <a:r>
              <a:rPr lang="en-GB" sz="1900" u="sng" dirty="0"/>
              <a:t>captured </a:t>
            </a:r>
            <a:r>
              <a:rPr lang="en-GB" sz="1900" dirty="0"/>
              <a:t>to the correct expenditure </a:t>
            </a:r>
            <a:r>
              <a:rPr lang="en-GB" sz="1900" dirty="0" smtClean="0"/>
              <a:t>category</a:t>
            </a:r>
            <a:endParaRPr lang="en-GB" sz="1900" dirty="0"/>
          </a:p>
          <a:p>
            <a:pPr marL="357188" indent="-357188">
              <a:spcBef>
                <a:spcPts val="800"/>
              </a:spcBef>
              <a:spcAft>
                <a:spcPts val="800"/>
              </a:spcAft>
              <a:buFont typeface="Wingdings" panose="05000000000000000000" pitchFamily="2" charset="2"/>
              <a:buChar char="ü"/>
            </a:pPr>
            <a:r>
              <a:rPr lang="en-GB" sz="1900" dirty="0" smtClean="0"/>
              <a:t>The expenditure </a:t>
            </a:r>
            <a:r>
              <a:rPr lang="en-GB" sz="1900" dirty="0"/>
              <a:t>comment is clear and contain sufficient detail in CUFS to be understood and stablish a readily identifiable casual/beneficial relationship between costs and the project. </a:t>
            </a:r>
            <a:r>
              <a:rPr lang="en-GB" sz="1900" dirty="0" smtClean="0"/>
              <a:t>This </a:t>
            </a:r>
            <a:r>
              <a:rPr lang="en-GB" sz="1900" dirty="0"/>
              <a:t>will ensure that the auditors know exactly what the costs refer to, and they will not have to question them with you </a:t>
            </a:r>
            <a:r>
              <a:rPr lang="en-GB" sz="1900" dirty="0" smtClean="0"/>
              <a:t>further</a:t>
            </a:r>
            <a:endParaRPr lang="en-GB" sz="1900" dirty="0"/>
          </a:p>
          <a:p>
            <a:pPr marL="357188" indent="-357188">
              <a:spcBef>
                <a:spcPts val="800"/>
              </a:spcBef>
              <a:spcAft>
                <a:spcPts val="800"/>
              </a:spcAft>
              <a:buFont typeface="Wingdings" panose="05000000000000000000" pitchFamily="2" charset="2"/>
              <a:buChar char="ü"/>
            </a:pPr>
            <a:r>
              <a:rPr lang="en-GB" sz="1900" dirty="0"/>
              <a:t>Do not </a:t>
            </a:r>
            <a:r>
              <a:rPr lang="en-GB" sz="1900" dirty="0" smtClean="0"/>
              <a:t>charge budgeted </a:t>
            </a:r>
            <a:r>
              <a:rPr lang="en-GB" sz="1900" dirty="0"/>
              <a:t>or forecast figures</a:t>
            </a:r>
          </a:p>
          <a:p>
            <a:pPr marL="357188" indent="-357188">
              <a:spcBef>
                <a:spcPts val="800"/>
              </a:spcBef>
              <a:spcAft>
                <a:spcPts val="800"/>
              </a:spcAft>
              <a:buFont typeface="Wingdings" panose="05000000000000000000" pitchFamily="2" charset="2"/>
              <a:buChar char="ü"/>
            </a:pPr>
            <a:r>
              <a:rPr lang="en-GB" sz="1900" dirty="0"/>
              <a:t>Do not </a:t>
            </a:r>
            <a:r>
              <a:rPr lang="en-GB" sz="1900" dirty="0" err="1" smtClean="0"/>
              <a:t>Vire</a:t>
            </a:r>
            <a:r>
              <a:rPr lang="en-GB" sz="1900" dirty="0" smtClean="0"/>
              <a:t> without </a:t>
            </a:r>
            <a:r>
              <a:rPr lang="en-GB" sz="1900" dirty="0"/>
              <a:t>prior approval</a:t>
            </a:r>
          </a:p>
          <a:p>
            <a:pPr lvl="0">
              <a:buFont typeface="Wingdings" panose="05000000000000000000" pitchFamily="2" charset="2"/>
              <a:buChar char="ü"/>
            </a:pPr>
            <a:endParaRPr lang="en-GB" sz="1900" dirty="0"/>
          </a:p>
        </p:txBody>
      </p:sp>
    </p:spTree>
    <p:extLst>
      <p:ext uri="{BB962C8B-B14F-4D97-AF65-F5344CB8AC3E}">
        <p14:creationId xmlns:p14="http://schemas.microsoft.com/office/powerpoint/2010/main" val="388181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Audit </a:t>
            </a:r>
            <a:r>
              <a:rPr lang="en-GB" sz="3200" dirty="0" smtClean="0"/>
              <a:t>Tips and Tricks</a:t>
            </a:r>
            <a:endParaRPr lang="en-GB" sz="3200" dirty="0"/>
          </a:p>
        </p:txBody>
      </p:sp>
      <p:sp>
        <p:nvSpPr>
          <p:cNvPr id="3" name="Content Placeholder 2"/>
          <p:cNvSpPr>
            <a:spLocks noGrp="1"/>
          </p:cNvSpPr>
          <p:nvPr>
            <p:ph idx="1"/>
          </p:nvPr>
        </p:nvSpPr>
        <p:spPr/>
        <p:txBody>
          <a:bodyPr/>
          <a:lstStyle/>
          <a:p>
            <a:pPr marL="0" lvl="1" indent="0">
              <a:buNone/>
            </a:pPr>
            <a:r>
              <a:rPr lang="en-GB" i="0" dirty="0">
                <a:solidFill>
                  <a:srgbClr val="336699"/>
                </a:solidFill>
                <a:latin typeface="+mn-lt"/>
                <a:ea typeface="+mn-ea"/>
                <a:cs typeface="+mn-cs"/>
              </a:rPr>
              <a:t>Travel Claim</a:t>
            </a:r>
          </a:p>
          <a:p>
            <a:pPr marL="357188" lvl="0" indent="-357188">
              <a:buFont typeface="Wingdings" panose="05000000000000000000" pitchFamily="2" charset="2"/>
              <a:buChar char="ü"/>
            </a:pPr>
            <a:r>
              <a:rPr lang="en-GB" sz="2000" dirty="0"/>
              <a:t>Ensure Travel, are necessary,  relates </a:t>
            </a:r>
            <a:r>
              <a:rPr lang="en-GB" sz="2000" dirty="0" smtClean="0"/>
              <a:t>to the </a:t>
            </a:r>
            <a:r>
              <a:rPr lang="en-GB" sz="2000" dirty="0"/>
              <a:t>project and that financial procedures are followed</a:t>
            </a:r>
            <a:endParaRPr lang="en-GB" dirty="0"/>
          </a:p>
          <a:p>
            <a:pPr marL="357188" lvl="0" indent="-357188">
              <a:buFont typeface="Wingdings" panose="05000000000000000000" pitchFamily="2" charset="2"/>
              <a:buChar char="ü"/>
            </a:pPr>
            <a:r>
              <a:rPr lang="en-GB" sz="2000" dirty="0"/>
              <a:t>Be aware of the University guidance on </a:t>
            </a:r>
            <a:r>
              <a:rPr lang="en-GB" sz="2000" u="sng" dirty="0">
                <a:hlinkClick r:id="rId2"/>
              </a:rPr>
              <a:t>Travel</a:t>
            </a:r>
            <a:r>
              <a:rPr lang="en-GB" sz="2000" dirty="0"/>
              <a:t> and </a:t>
            </a:r>
            <a:r>
              <a:rPr lang="en-GB" sz="2000" u="sng" dirty="0">
                <a:hlinkClick r:id="rId3"/>
              </a:rPr>
              <a:t>Subsistence</a:t>
            </a:r>
            <a:r>
              <a:rPr lang="en-GB" sz="2000" dirty="0"/>
              <a:t>, in particular the additional requirement for business class travel and using </a:t>
            </a:r>
            <a:r>
              <a:rPr lang="en-GB" sz="2000" dirty="0" smtClean="0"/>
              <a:t>taxis</a:t>
            </a:r>
            <a:endParaRPr lang="en-GB" dirty="0"/>
          </a:p>
          <a:p>
            <a:pPr marL="357188" lvl="0" indent="-357188">
              <a:buFont typeface="Wingdings" panose="05000000000000000000" pitchFamily="2" charset="2"/>
              <a:buChar char="ü"/>
            </a:pPr>
            <a:r>
              <a:rPr lang="en-GB" sz="2000" dirty="0"/>
              <a:t>Be aware of funder specific requirements on travel, for example For US federally funded grants, US flagship carrier or </a:t>
            </a:r>
            <a:r>
              <a:rPr lang="en-GB" sz="2000" dirty="0" smtClean="0"/>
              <a:t/>
            </a:r>
            <a:br>
              <a:rPr lang="en-GB" sz="2000" dirty="0" smtClean="0"/>
            </a:br>
            <a:r>
              <a:rPr lang="en-GB" sz="2000" dirty="0" smtClean="0"/>
              <a:t>those </a:t>
            </a:r>
            <a:r>
              <a:rPr lang="en-GB" sz="2000" dirty="0"/>
              <a:t>in open skies agreement need to be </a:t>
            </a:r>
            <a:r>
              <a:rPr lang="en-GB" sz="2000" dirty="0" smtClean="0"/>
              <a:t>used</a:t>
            </a:r>
            <a:endParaRPr lang="en-GB" dirty="0"/>
          </a:p>
          <a:p>
            <a:endParaRPr lang="en-GB" dirty="0"/>
          </a:p>
        </p:txBody>
      </p:sp>
      <p:pic>
        <p:nvPicPr>
          <p:cNvPr id="4" name="Picture 3"/>
          <p:cNvPicPr>
            <a:picLocks noChangeAspect="1"/>
          </p:cNvPicPr>
          <p:nvPr/>
        </p:nvPicPr>
        <p:blipFill>
          <a:blip r:embed="rId4"/>
          <a:stretch>
            <a:fillRect/>
          </a:stretch>
        </p:blipFill>
        <p:spPr>
          <a:xfrm>
            <a:off x="7177831" y="4725144"/>
            <a:ext cx="1966169" cy="1475344"/>
          </a:xfrm>
          <a:prstGeom prst="rect">
            <a:avLst/>
          </a:prstGeom>
          <a:ln>
            <a:noFill/>
          </a:ln>
          <a:effectLst>
            <a:softEdge rad="112500"/>
          </a:effectLst>
        </p:spPr>
      </p:pic>
    </p:spTree>
    <p:extLst>
      <p:ext uri="{BB962C8B-B14F-4D97-AF65-F5344CB8AC3E}">
        <p14:creationId xmlns:p14="http://schemas.microsoft.com/office/powerpoint/2010/main" val="169788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Timesheet </a:t>
            </a:r>
            <a:endParaRPr lang="en-GB" dirty="0"/>
          </a:p>
        </p:txBody>
      </p:sp>
      <p:sp>
        <p:nvSpPr>
          <p:cNvPr id="3" name="Content Placeholder 2"/>
          <p:cNvSpPr>
            <a:spLocks noGrp="1"/>
          </p:cNvSpPr>
          <p:nvPr>
            <p:ph idx="1"/>
          </p:nvPr>
        </p:nvSpPr>
        <p:spPr/>
        <p:txBody>
          <a:bodyPr/>
          <a:lstStyle/>
          <a:p>
            <a:pPr lvl="0"/>
            <a:r>
              <a:rPr lang="en-GB" sz="1800" dirty="0" smtClean="0"/>
              <a:t>in many cases </a:t>
            </a:r>
            <a:r>
              <a:rPr lang="en-GB" sz="1800" dirty="0"/>
              <a:t>must be completed by everyone on the grant, including those employed 100</a:t>
            </a:r>
            <a:r>
              <a:rPr lang="en-GB" sz="1800" dirty="0" smtClean="0"/>
              <a:t>% (So check awards T&amp;Cs)</a:t>
            </a:r>
          </a:p>
          <a:p>
            <a:pPr lvl="0"/>
            <a:r>
              <a:rPr lang="en-GB" sz="1800" dirty="0" smtClean="0"/>
              <a:t>timesheets have </a:t>
            </a:r>
            <a:r>
              <a:rPr lang="en-GB" sz="1800" dirty="0"/>
              <a:t>to show the </a:t>
            </a:r>
            <a:r>
              <a:rPr lang="en-GB" sz="1800" dirty="0" smtClean="0"/>
              <a:t>‘</a:t>
            </a:r>
            <a:r>
              <a:rPr lang="en-GB" sz="1800" dirty="0"/>
              <a:t>actual hours’ worked on the project </a:t>
            </a:r>
            <a:r>
              <a:rPr lang="en-GB" sz="1800" dirty="0" smtClean="0"/>
              <a:t>and the actual total </a:t>
            </a:r>
            <a:r>
              <a:rPr lang="en-GB" sz="1800" dirty="0"/>
              <a:t>productive hours </a:t>
            </a:r>
            <a:r>
              <a:rPr lang="en-GB" sz="1800" dirty="0" smtClean="0"/>
              <a:t>worked (across different projects and tasks)</a:t>
            </a:r>
          </a:p>
          <a:p>
            <a:pPr lvl="0"/>
            <a:r>
              <a:rPr lang="en-GB" sz="1800" dirty="0" smtClean="0"/>
              <a:t>timesheets </a:t>
            </a:r>
            <a:r>
              <a:rPr lang="en-GB" sz="1800" dirty="0"/>
              <a:t>should also record unproductive time such as </a:t>
            </a:r>
            <a:r>
              <a:rPr lang="en-GB" sz="1800" dirty="0" smtClean="0"/>
              <a:t>leave </a:t>
            </a:r>
            <a:endParaRPr lang="en-GB" sz="1800" dirty="0"/>
          </a:p>
          <a:p>
            <a:pPr lvl="0"/>
            <a:r>
              <a:rPr lang="en-GB" sz="1800" dirty="0" smtClean="0"/>
              <a:t>all </a:t>
            </a:r>
            <a:r>
              <a:rPr lang="en-GB" sz="1800" dirty="0"/>
              <a:t>hours claimed must be able to be verified in a reliable </a:t>
            </a:r>
            <a:r>
              <a:rPr lang="en-GB" sz="1800" dirty="0" smtClean="0"/>
              <a:t>manner</a:t>
            </a:r>
            <a:endParaRPr lang="en-GB" sz="1800" dirty="0"/>
          </a:p>
          <a:p>
            <a:pPr lvl="0"/>
            <a:r>
              <a:rPr lang="en-GB" sz="1800" dirty="0"/>
              <a:t>timesheets must be reconcilable with the absences for holidays, illness, travels or </a:t>
            </a:r>
            <a:r>
              <a:rPr lang="en-GB" sz="1800" dirty="0" smtClean="0"/>
              <a:t>others</a:t>
            </a:r>
            <a:endParaRPr lang="en-GB" sz="1800" dirty="0"/>
          </a:p>
          <a:p>
            <a:pPr lvl="0"/>
            <a:r>
              <a:rPr lang="en-GB" sz="1800" dirty="0" smtClean="0"/>
              <a:t>time </a:t>
            </a:r>
            <a:r>
              <a:rPr lang="en-GB" sz="1800" dirty="0"/>
              <a:t>taken for work-related travel must be supported by appropriate evidence, e.g. conference documentation, project meeting notes </a:t>
            </a:r>
            <a:r>
              <a:rPr lang="en-GB" sz="1800" dirty="0" smtClean="0"/>
              <a:t>etc.</a:t>
            </a:r>
          </a:p>
          <a:p>
            <a:pPr lvl="0"/>
            <a:r>
              <a:rPr lang="en-GB" sz="1800" dirty="0" smtClean="0"/>
              <a:t>do not overbook yourself on timesheet, this will undervalue your hourly rate</a:t>
            </a:r>
            <a:endParaRPr lang="en-GB" sz="1800" dirty="0"/>
          </a:p>
          <a:p>
            <a:endParaRPr lang="en-GB" sz="1800" dirty="0"/>
          </a:p>
        </p:txBody>
      </p:sp>
    </p:spTree>
    <p:extLst>
      <p:ext uri="{BB962C8B-B14F-4D97-AF65-F5344CB8AC3E}">
        <p14:creationId xmlns:p14="http://schemas.microsoft.com/office/powerpoint/2010/main" val="14076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Expense Claims </a:t>
            </a:r>
            <a:endParaRPr lang="en-GB" sz="3200" dirty="0"/>
          </a:p>
        </p:txBody>
      </p:sp>
      <p:sp>
        <p:nvSpPr>
          <p:cNvPr id="3" name="Content Placeholder 2"/>
          <p:cNvSpPr>
            <a:spLocks noGrp="1"/>
          </p:cNvSpPr>
          <p:nvPr>
            <p:ph idx="1"/>
          </p:nvPr>
        </p:nvSpPr>
        <p:spPr/>
        <p:txBody>
          <a:bodyPr/>
          <a:lstStyle/>
          <a:p>
            <a:pPr>
              <a:spcBef>
                <a:spcPts val="1200"/>
              </a:spcBef>
            </a:pPr>
            <a:r>
              <a:rPr lang="en-GB" sz="1800" dirty="0" smtClean="0"/>
              <a:t>Must relate </a:t>
            </a:r>
            <a:r>
              <a:rPr lang="en-GB" sz="1800" dirty="0"/>
              <a:t>directly to the project and be described in the </a:t>
            </a:r>
            <a:r>
              <a:rPr lang="en-GB" sz="1800" dirty="0" smtClean="0"/>
              <a:t>DoW, </a:t>
            </a:r>
            <a:r>
              <a:rPr lang="en-GB" sz="1800" dirty="0"/>
              <a:t>e.g. if the conference includes dinner, state this in the </a:t>
            </a:r>
            <a:r>
              <a:rPr lang="en-GB" sz="1800" dirty="0" smtClean="0"/>
              <a:t>DoW </a:t>
            </a:r>
            <a:r>
              <a:rPr lang="en-GB" sz="1800" dirty="0"/>
              <a:t>at application stage, or ensure your conference programme and advertising make this clear, and include with the audit </a:t>
            </a:r>
            <a:r>
              <a:rPr lang="en-GB" sz="1800" dirty="0" smtClean="0"/>
              <a:t>documentation</a:t>
            </a:r>
            <a:endParaRPr lang="en-GB" sz="1800" dirty="0"/>
          </a:p>
          <a:p>
            <a:pPr lvl="0">
              <a:spcBef>
                <a:spcPts val="1200"/>
              </a:spcBef>
            </a:pPr>
            <a:r>
              <a:rPr lang="en-GB" sz="1800" dirty="0"/>
              <a:t>Do not Charge alcohol to the </a:t>
            </a:r>
            <a:r>
              <a:rPr lang="en-GB" sz="1800" dirty="0" smtClean="0"/>
              <a:t>award</a:t>
            </a:r>
            <a:endParaRPr lang="en-GB" sz="1800" dirty="0"/>
          </a:p>
          <a:p>
            <a:pPr lvl="0">
              <a:spcBef>
                <a:spcPts val="1200"/>
              </a:spcBef>
            </a:pPr>
            <a:r>
              <a:rPr lang="en-GB" sz="1800" dirty="0"/>
              <a:t>Credit card receipts are not eligible as evidence of expenditure incurred.  An itemised receipt is required with the VAT separated </a:t>
            </a:r>
            <a:r>
              <a:rPr lang="en-GB" sz="1800" dirty="0" smtClean="0"/>
              <a:t>out</a:t>
            </a:r>
            <a:endParaRPr lang="en-GB" sz="1800" dirty="0"/>
          </a:p>
          <a:p>
            <a:pPr lvl="0">
              <a:spcBef>
                <a:spcPts val="1200"/>
              </a:spcBef>
            </a:pPr>
            <a:r>
              <a:rPr lang="en-GB" sz="1800" dirty="0"/>
              <a:t>Do list the names those attending the dinner / events, </a:t>
            </a:r>
            <a:r>
              <a:rPr lang="en-GB" sz="1800" dirty="0" smtClean="0"/>
              <a:t/>
            </a:r>
            <a:br>
              <a:rPr lang="en-GB" sz="1800" dirty="0" smtClean="0"/>
            </a:br>
            <a:r>
              <a:rPr lang="en-GB" sz="1800" dirty="0" smtClean="0"/>
              <a:t>and </a:t>
            </a:r>
            <a:r>
              <a:rPr lang="en-GB" sz="1800" dirty="0"/>
              <a:t>why they are there; how it relates to the project</a:t>
            </a:r>
          </a:p>
          <a:p>
            <a:pPr>
              <a:spcBef>
                <a:spcPts val="1200"/>
              </a:spcBef>
            </a:pPr>
            <a:endParaRPr lang="en-GB" sz="2000" dirty="0"/>
          </a:p>
        </p:txBody>
      </p:sp>
      <p:pic>
        <p:nvPicPr>
          <p:cNvPr id="4" name="Picture 3"/>
          <p:cNvPicPr>
            <a:picLocks noChangeAspect="1"/>
          </p:cNvPicPr>
          <p:nvPr/>
        </p:nvPicPr>
        <p:blipFill>
          <a:blip r:embed="rId2"/>
          <a:stretch>
            <a:fillRect/>
          </a:stretch>
        </p:blipFill>
        <p:spPr>
          <a:xfrm>
            <a:off x="6804248" y="4677676"/>
            <a:ext cx="2339752" cy="1540611"/>
          </a:xfrm>
          <a:prstGeom prst="rect">
            <a:avLst/>
          </a:prstGeom>
        </p:spPr>
      </p:pic>
    </p:spTree>
    <p:extLst>
      <p:ext uri="{BB962C8B-B14F-4D97-AF65-F5344CB8AC3E}">
        <p14:creationId xmlns:p14="http://schemas.microsoft.com/office/powerpoint/2010/main" val="215977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Points </a:t>
            </a:r>
            <a:endParaRPr lang="en-GB" dirty="0"/>
          </a:p>
        </p:txBody>
      </p:sp>
      <p:sp>
        <p:nvSpPr>
          <p:cNvPr id="3" name="Content Placeholder 2"/>
          <p:cNvSpPr>
            <a:spLocks noGrp="1"/>
          </p:cNvSpPr>
          <p:nvPr>
            <p:ph idx="1"/>
          </p:nvPr>
        </p:nvSpPr>
        <p:spPr/>
        <p:txBody>
          <a:bodyPr/>
          <a:lstStyle/>
          <a:p>
            <a:pPr>
              <a:spcBef>
                <a:spcPts val="1800"/>
              </a:spcBef>
            </a:pPr>
            <a:r>
              <a:rPr lang="en-GB" sz="2000" dirty="0" smtClean="0"/>
              <a:t>Ensure </a:t>
            </a:r>
            <a:r>
              <a:rPr lang="en-GB" sz="2000" dirty="0" smtClean="0">
                <a:hlinkClick r:id="rId2"/>
              </a:rPr>
              <a:t>procurement  policy</a:t>
            </a:r>
            <a:r>
              <a:rPr lang="en-GB" sz="2000" dirty="0" smtClean="0"/>
              <a:t> is followed; </a:t>
            </a:r>
          </a:p>
          <a:p>
            <a:pPr>
              <a:spcBef>
                <a:spcPts val="1800"/>
              </a:spcBef>
            </a:pPr>
            <a:r>
              <a:rPr lang="en-GB" sz="2000" dirty="0" smtClean="0"/>
              <a:t>Be aware of University deprecation policy as well as funders specific requirement</a:t>
            </a:r>
          </a:p>
          <a:p>
            <a:pPr>
              <a:spcBef>
                <a:spcPts val="1800"/>
              </a:spcBef>
            </a:pPr>
            <a:r>
              <a:rPr lang="en-GB" sz="2000" dirty="0"/>
              <a:t>Any charges posted after the </a:t>
            </a:r>
            <a:r>
              <a:rPr lang="en-GB" sz="2000" dirty="0" smtClean="0"/>
              <a:t>end date </a:t>
            </a:r>
            <a:r>
              <a:rPr lang="en-GB" sz="2000" dirty="0"/>
              <a:t>will need to be reviewed and justified for </a:t>
            </a:r>
            <a:r>
              <a:rPr lang="en-GB" sz="2000" dirty="0" err="1"/>
              <a:t>allowability</a:t>
            </a:r>
            <a:r>
              <a:rPr lang="en-GB" sz="2000" dirty="0"/>
              <a:t> if they are included with the final financial report or final </a:t>
            </a:r>
            <a:r>
              <a:rPr lang="en-GB" sz="2000" dirty="0" smtClean="0"/>
              <a:t>invoice. Examples include</a:t>
            </a:r>
            <a:r>
              <a:rPr lang="en-GB" sz="2000" dirty="0"/>
              <a:t>: payroll expenses and telephone </a:t>
            </a:r>
            <a:r>
              <a:rPr lang="en-GB" sz="2000" dirty="0" smtClean="0"/>
              <a:t>costs</a:t>
            </a:r>
          </a:p>
          <a:p>
            <a:pPr>
              <a:spcBef>
                <a:spcPts val="1800"/>
              </a:spcBef>
            </a:pPr>
            <a:r>
              <a:rPr lang="en-GB" sz="2000" dirty="0" smtClean="0"/>
              <a:t>Equipment purchasing close to the end of the grant</a:t>
            </a:r>
            <a:endParaRPr lang="en-GB" sz="2000" dirty="0"/>
          </a:p>
        </p:txBody>
      </p:sp>
    </p:spTree>
    <p:extLst>
      <p:ext uri="{BB962C8B-B14F-4D97-AF65-F5344CB8AC3E}">
        <p14:creationId xmlns:p14="http://schemas.microsoft.com/office/powerpoint/2010/main" val="375336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p:txBody>
          <a:bodyPr/>
          <a:lstStyle/>
          <a:p>
            <a:r>
              <a:rPr lang="en-GB" dirty="0" smtClean="0"/>
              <a:t>Be </a:t>
            </a:r>
            <a:r>
              <a:rPr lang="en-GB" dirty="0"/>
              <a:t>fully informed and aware of </a:t>
            </a:r>
            <a:r>
              <a:rPr lang="en-GB" dirty="0" smtClean="0"/>
              <a:t>T&amp;Cs of grant as well as legal </a:t>
            </a:r>
            <a:r>
              <a:rPr lang="en-GB" dirty="0"/>
              <a:t>and financial </a:t>
            </a:r>
            <a:r>
              <a:rPr lang="en-GB" dirty="0" smtClean="0"/>
              <a:t>guidelines</a:t>
            </a:r>
          </a:p>
          <a:p>
            <a:r>
              <a:rPr lang="en-GB" dirty="0" smtClean="0"/>
              <a:t>Be prepared</a:t>
            </a:r>
          </a:p>
          <a:p>
            <a:r>
              <a:rPr lang="en-GB" dirty="0" smtClean="0"/>
              <a:t>Work closely with ROO</a:t>
            </a:r>
          </a:p>
          <a:p>
            <a:r>
              <a:rPr lang="en-GB" dirty="0"/>
              <a:t>Make the auditors life as easy </a:t>
            </a:r>
            <a:r>
              <a:rPr lang="en-GB" dirty="0" smtClean="0"/>
              <a:t>as possible</a:t>
            </a:r>
          </a:p>
          <a:p>
            <a:r>
              <a:rPr lang="en-GB" dirty="0" smtClean="0"/>
              <a:t>Auditors are not trying to catch you out, </a:t>
            </a:r>
            <a:br>
              <a:rPr lang="en-GB" dirty="0" smtClean="0"/>
            </a:br>
            <a:r>
              <a:rPr lang="en-GB" dirty="0" smtClean="0"/>
              <a:t>this is positive and beneficial to the </a:t>
            </a:r>
            <a:br>
              <a:rPr lang="en-GB" dirty="0" smtClean="0"/>
            </a:br>
            <a:r>
              <a:rPr lang="en-GB" dirty="0" smtClean="0"/>
              <a:t>projects</a:t>
            </a:r>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6768746" y="4869160"/>
            <a:ext cx="2375358" cy="1303172"/>
          </a:xfrm>
          <a:prstGeom prst="rect">
            <a:avLst/>
          </a:prstGeom>
          <a:ln>
            <a:noFill/>
          </a:ln>
          <a:effectLst>
            <a:softEdge rad="112500"/>
          </a:effectLst>
        </p:spPr>
      </p:pic>
    </p:spTree>
    <p:extLst>
      <p:ext uri="{BB962C8B-B14F-4D97-AF65-F5344CB8AC3E}">
        <p14:creationId xmlns:p14="http://schemas.microsoft.com/office/powerpoint/2010/main" val="243358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question and answ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874160754"/>
              </p:ext>
            </p:extLst>
          </p:nvPr>
        </p:nvGraphicFramePr>
        <p:xfrm>
          <a:off x="442223" y="2276872"/>
          <a:ext cx="8496942" cy="2919958"/>
        </p:xfrm>
        <a:graphic>
          <a:graphicData uri="http://schemas.openxmlformats.org/drawingml/2006/table">
            <a:tbl>
              <a:tblPr>
                <a:tableStyleId>{35758FB7-9AC5-4552-8A53-C91805E547FA}</a:tableStyleId>
              </a:tblPr>
              <a:tblGrid>
                <a:gridCol w="1702601">
                  <a:extLst>
                    <a:ext uri="{9D8B030D-6E8A-4147-A177-3AD203B41FA5}">
                      <a16:colId xmlns:a16="http://schemas.microsoft.com/office/drawing/2014/main" val="20000"/>
                    </a:ext>
                  </a:extLst>
                </a:gridCol>
                <a:gridCol w="261787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3240359">
                  <a:extLst>
                    <a:ext uri="{9D8B030D-6E8A-4147-A177-3AD203B41FA5}">
                      <a16:colId xmlns:a16="http://schemas.microsoft.com/office/drawing/2014/main" val="20003"/>
                    </a:ext>
                  </a:extLst>
                </a:gridCol>
              </a:tblGrid>
              <a:tr h="1946638">
                <a:tc>
                  <a:txBody>
                    <a:bodyPr/>
                    <a:lstStyle/>
                    <a:p>
                      <a:pPr algn="ctr"/>
                      <a:r>
                        <a:rPr lang="en-GB" sz="1600" dirty="0">
                          <a:effectLst/>
                        </a:rPr>
                        <a:t>Sara Hajnassiri</a:t>
                      </a:r>
                    </a:p>
                  </a:txBody>
                  <a:tcPr marL="0" marR="0" marT="0" marB="0" anchor="ctr"/>
                </a:tc>
                <a:tc>
                  <a:txBody>
                    <a:bodyPr/>
                    <a:lstStyle/>
                    <a:p>
                      <a:pPr algn="ctr"/>
                      <a:r>
                        <a:rPr lang="en-GB" sz="1600" dirty="0">
                          <a:effectLst/>
                        </a:rPr>
                        <a:t>Quality Assurance &amp; Compliance Manager</a:t>
                      </a:r>
                    </a:p>
                  </a:txBody>
                  <a:tcPr marL="0" marR="0" marT="0" marB="0" anchor="ctr"/>
                </a:tc>
                <a:tc>
                  <a:txBody>
                    <a:bodyPr/>
                    <a:lstStyle/>
                    <a:p>
                      <a:pPr algn="ctr"/>
                      <a:r>
                        <a:rPr lang="en-GB" sz="1600" dirty="0">
                          <a:effectLst/>
                        </a:rPr>
                        <a:t>764189</a:t>
                      </a:r>
                    </a:p>
                  </a:txBody>
                  <a:tcPr marL="0" marR="0" marT="0" marB="0" anchor="ctr"/>
                </a:tc>
                <a:tc>
                  <a:txBody>
                    <a:bodyPr/>
                    <a:lstStyle/>
                    <a:p>
                      <a:pPr algn="ctr"/>
                      <a:r>
                        <a:rPr lang="en-GB" sz="1600" dirty="0">
                          <a:effectLst/>
                          <a:hlinkClick r:id="rId2"/>
                        </a:rPr>
                        <a:t>Sara.Hajnassiri@admin.cam.ac.uk</a:t>
                      </a:r>
                      <a:endParaRPr lang="en-GB" sz="1600" dirty="0">
                        <a:effectLst/>
                      </a:endParaRPr>
                    </a:p>
                  </a:txBody>
                  <a:tcPr marL="0" marR="0" marT="0" marB="0" anchor="ctr"/>
                </a:tc>
                <a:extLst>
                  <a:ext uri="{0D108BD9-81ED-4DB2-BD59-A6C34878D82A}">
                    <a16:rowId xmlns:a16="http://schemas.microsoft.com/office/drawing/2014/main" val="10000"/>
                  </a:ext>
                </a:extLst>
              </a:tr>
              <a:tr h="973320">
                <a:tc>
                  <a:txBody>
                    <a:bodyPr/>
                    <a:lstStyle/>
                    <a:p>
                      <a:pPr algn="ctr"/>
                      <a:r>
                        <a:rPr lang="en-GB" sz="1600" dirty="0" smtClean="0">
                          <a:effectLst/>
                        </a:rPr>
                        <a:t>Irina </a:t>
                      </a:r>
                      <a:r>
                        <a:rPr lang="en-GB" sz="1600" dirty="0" err="1" smtClean="0">
                          <a:effectLst/>
                        </a:rPr>
                        <a:t>Scurtu</a:t>
                      </a:r>
                      <a:endParaRPr lang="en-GB" sz="1600" dirty="0">
                        <a:effectLst/>
                      </a:endParaRPr>
                    </a:p>
                  </a:txBody>
                  <a:tcPr marL="0" marR="0" marT="0" marB="0" anchor="ctr"/>
                </a:tc>
                <a:tc>
                  <a:txBody>
                    <a:bodyPr/>
                    <a:lstStyle/>
                    <a:p>
                      <a:pPr algn="ctr"/>
                      <a:r>
                        <a:rPr lang="en-GB" sz="1600" dirty="0">
                          <a:effectLst/>
                        </a:rPr>
                        <a:t>Compliance Administrator</a:t>
                      </a:r>
                    </a:p>
                  </a:txBody>
                  <a:tcPr marL="0" marR="0" marT="0" marB="0" anchor="ctr"/>
                </a:tc>
                <a:tc>
                  <a:txBody>
                    <a:bodyPr/>
                    <a:lstStyle/>
                    <a:p>
                      <a:pPr algn="ctr"/>
                      <a:r>
                        <a:rPr lang="en-GB" sz="1600" dirty="0" smtClean="0">
                          <a:effectLst/>
                        </a:rPr>
                        <a:t>761652</a:t>
                      </a:r>
                      <a:endParaRPr lang="en-GB" sz="1600" dirty="0">
                        <a:effectLst/>
                      </a:endParaRPr>
                    </a:p>
                  </a:txBody>
                  <a:tcPr marL="0" marR="0" marT="0" marB="0" anchor="ctr"/>
                </a:tc>
                <a:tc>
                  <a:txBody>
                    <a:bodyPr/>
                    <a:lstStyle/>
                    <a:p>
                      <a:pPr algn="ctr"/>
                      <a:r>
                        <a:rPr lang="en-GB" sz="1600" dirty="0" smtClean="0">
                          <a:effectLst/>
                          <a:hlinkClick r:id="rId3"/>
                        </a:rPr>
                        <a:t>Irina.Scurtu@admin.cam.ac.uk</a:t>
                      </a:r>
                      <a:endParaRPr lang="en-GB" sz="1600" dirty="0">
                        <a:effectLst/>
                      </a:endParaRPr>
                    </a:p>
                  </a:txBody>
                  <a:tcPr marL="0" marR="0" marT="0" marB="0" anchor="ct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GB" dirty="0" smtClean="0"/>
              <a:t>Contact Details</a:t>
            </a:r>
            <a:endParaRPr lang="en-GB" dirty="0"/>
          </a:p>
        </p:txBody>
      </p:sp>
    </p:spTree>
    <p:extLst>
      <p:ext uri="{BB962C8B-B14F-4D97-AF65-F5344CB8AC3E}">
        <p14:creationId xmlns:p14="http://schemas.microsoft.com/office/powerpoint/2010/main" val="3308937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Content Placeholder 3"/>
          <p:cNvSpPr>
            <a:spLocks noGrp="1"/>
          </p:cNvSpPr>
          <p:nvPr>
            <p:ph idx="1"/>
          </p:nvPr>
        </p:nvSpPr>
        <p:spPr>
          <a:xfrm>
            <a:off x="384175" y="1412776"/>
            <a:ext cx="8374063" cy="4752528"/>
          </a:xfrm>
        </p:spPr>
        <p:txBody>
          <a:bodyPr/>
          <a:lstStyle/>
          <a:p>
            <a:pPr marL="457200" indent="-457200">
              <a:spcBef>
                <a:spcPts val="1200"/>
              </a:spcBef>
              <a:spcAft>
                <a:spcPts val="1200"/>
              </a:spcAft>
              <a:buSzPct val="85000"/>
              <a:buFont typeface="+mj-lt"/>
              <a:buAutoNum type="arabicPeriod"/>
            </a:pPr>
            <a:r>
              <a:rPr lang="en-US" sz="2000" dirty="0"/>
              <a:t>Why Audit</a:t>
            </a:r>
            <a:r>
              <a:rPr lang="en-US" sz="2000" dirty="0" smtClean="0"/>
              <a:t>?</a:t>
            </a:r>
          </a:p>
          <a:p>
            <a:pPr marL="457200" indent="-457200">
              <a:spcBef>
                <a:spcPts val="1200"/>
              </a:spcBef>
              <a:spcAft>
                <a:spcPts val="1200"/>
              </a:spcAft>
              <a:buSzPct val="85000"/>
              <a:buFont typeface="+mj-lt"/>
              <a:buAutoNum type="arabicPeriod"/>
            </a:pPr>
            <a:r>
              <a:rPr lang="en-GB" sz="2000" dirty="0" smtClean="0"/>
              <a:t>Types </a:t>
            </a:r>
            <a:r>
              <a:rPr lang="en-GB" sz="2000" dirty="0"/>
              <a:t>of Audit and their triggers </a:t>
            </a:r>
            <a:endParaRPr lang="en-GB" sz="2000" dirty="0" smtClean="0"/>
          </a:p>
          <a:p>
            <a:pPr marL="457200" indent="-457200">
              <a:spcBef>
                <a:spcPts val="1200"/>
              </a:spcBef>
              <a:spcAft>
                <a:spcPts val="1200"/>
              </a:spcAft>
              <a:buSzPct val="85000"/>
              <a:buFont typeface="+mj-lt"/>
              <a:buAutoNum type="arabicPeriod"/>
            </a:pPr>
            <a:r>
              <a:rPr lang="en-GB" sz="2000" dirty="0"/>
              <a:t>Award Specific audit </a:t>
            </a:r>
            <a:endParaRPr lang="en-GB" sz="2000" dirty="0" smtClean="0"/>
          </a:p>
          <a:p>
            <a:pPr marL="457200" indent="-457200">
              <a:spcBef>
                <a:spcPts val="1200"/>
              </a:spcBef>
              <a:spcAft>
                <a:spcPts val="1200"/>
              </a:spcAft>
              <a:buSzPct val="85000"/>
              <a:buFont typeface="+mj-lt"/>
              <a:buAutoNum type="arabicPeriod"/>
            </a:pPr>
            <a:r>
              <a:rPr lang="en-GB" sz="2000" dirty="0"/>
              <a:t>Funder </a:t>
            </a:r>
            <a:r>
              <a:rPr lang="en-GB" sz="2000" dirty="0" smtClean="0"/>
              <a:t>Audits</a:t>
            </a:r>
          </a:p>
          <a:p>
            <a:pPr marL="457200" indent="-457200">
              <a:spcBef>
                <a:spcPts val="1200"/>
              </a:spcBef>
              <a:spcAft>
                <a:spcPts val="1200"/>
              </a:spcAft>
              <a:buSzPct val="85000"/>
              <a:buFont typeface="+mj-lt"/>
              <a:buAutoNum type="arabicPeriod"/>
            </a:pPr>
            <a:r>
              <a:rPr lang="en-GB" sz="2000" dirty="0"/>
              <a:t>Audit </a:t>
            </a:r>
            <a:r>
              <a:rPr lang="en-GB" sz="2000" dirty="0" smtClean="0"/>
              <a:t>– Departments role</a:t>
            </a:r>
          </a:p>
          <a:p>
            <a:pPr marL="457200" indent="-457200">
              <a:spcBef>
                <a:spcPts val="1200"/>
              </a:spcBef>
              <a:spcAft>
                <a:spcPts val="1200"/>
              </a:spcAft>
              <a:buSzPct val="85000"/>
              <a:buFont typeface="+mj-lt"/>
              <a:buAutoNum type="arabicPeriod"/>
            </a:pPr>
            <a:r>
              <a:rPr lang="en-GB" sz="2000" dirty="0"/>
              <a:t>Audit – </a:t>
            </a:r>
            <a:r>
              <a:rPr lang="en-GB" sz="2000" dirty="0" smtClean="0"/>
              <a:t>ROO’s role </a:t>
            </a:r>
          </a:p>
          <a:p>
            <a:pPr marL="457200" indent="-457200">
              <a:spcBef>
                <a:spcPts val="1200"/>
              </a:spcBef>
              <a:spcAft>
                <a:spcPts val="1200"/>
              </a:spcAft>
              <a:buSzPct val="85000"/>
              <a:buFont typeface="+mj-lt"/>
              <a:buAutoNum type="arabicPeriod"/>
            </a:pPr>
            <a:r>
              <a:rPr lang="en-GB" sz="2000" dirty="0"/>
              <a:t>Audit tips and </a:t>
            </a:r>
            <a:r>
              <a:rPr lang="en-GB" sz="2000" dirty="0" smtClean="0"/>
              <a:t>tricks </a:t>
            </a:r>
          </a:p>
          <a:p>
            <a:pPr marL="457200" indent="-457200">
              <a:spcBef>
                <a:spcPts val="1200"/>
              </a:spcBef>
              <a:spcAft>
                <a:spcPts val="1200"/>
              </a:spcAft>
              <a:buSzPct val="85000"/>
              <a:buFont typeface="+mj-lt"/>
              <a:buAutoNum type="arabicPeriod"/>
            </a:pPr>
            <a:r>
              <a:rPr lang="en-GB" sz="2000" dirty="0" smtClean="0"/>
              <a:t>Summary </a:t>
            </a:r>
            <a:r>
              <a:rPr lang="en-GB" sz="2000" dirty="0"/>
              <a:t/>
            </a:r>
            <a:br>
              <a:rPr lang="en-GB" sz="2000" dirty="0"/>
            </a:br>
            <a:endParaRPr lang="en-GB" sz="2000" dirty="0"/>
          </a:p>
        </p:txBody>
      </p:sp>
    </p:spTree>
    <p:extLst>
      <p:ext uri="{BB962C8B-B14F-4D97-AF65-F5344CB8AC3E}">
        <p14:creationId xmlns:p14="http://schemas.microsoft.com/office/powerpoint/2010/main" val="66853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684443275"/>
              </p:ext>
            </p:extLst>
          </p:nvPr>
        </p:nvGraphicFramePr>
        <p:xfrm>
          <a:off x="971600" y="1412776"/>
          <a:ext cx="7776864" cy="4682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147370" y="4242151"/>
            <a:ext cx="651675" cy="738664"/>
          </a:xfrm>
          <a:prstGeom prst="rect">
            <a:avLst/>
          </a:prstGeom>
          <a:noFill/>
        </p:spPr>
        <p:txBody>
          <a:bodyPr wrap="square" rtlCol="0">
            <a:spAutoFit/>
          </a:bodyPr>
          <a:lstStyle/>
          <a:p>
            <a:pPr algn="ctr"/>
            <a:r>
              <a:rPr lang="en-GB" sz="1400" dirty="0" smtClean="0">
                <a:solidFill>
                  <a:schemeClr val="bg1"/>
                </a:solidFill>
                <a:latin typeface="Comic Sans MS" panose="030F0702030302020204" pitchFamily="66" charset="0"/>
                <a:cs typeface="Consolas" panose="020B0609020204030204" pitchFamily="49" charset="0"/>
              </a:rPr>
              <a:t>I love Audit</a:t>
            </a:r>
            <a:endParaRPr lang="en-GB" sz="1400" dirty="0">
              <a:solidFill>
                <a:schemeClr val="bg1"/>
              </a:solidFill>
              <a:latin typeface="Comic Sans MS" panose="030F0702030302020204" pitchFamily="66" charset="0"/>
              <a:cs typeface="Consolas" panose="020B0609020204030204" pitchFamily="49" charset="0"/>
            </a:endParaRPr>
          </a:p>
        </p:txBody>
      </p:sp>
      <p:sp>
        <p:nvSpPr>
          <p:cNvPr id="10" name="Title 1"/>
          <p:cNvSpPr>
            <a:spLocks noGrp="1"/>
          </p:cNvSpPr>
          <p:nvPr>
            <p:ph type="title"/>
          </p:nvPr>
        </p:nvSpPr>
        <p:spPr>
          <a:xfrm>
            <a:off x="369414" y="404664"/>
            <a:ext cx="7772400" cy="742037"/>
          </a:xfrm>
        </p:spPr>
        <p:txBody>
          <a:bodyPr/>
          <a:lstStyle/>
          <a:p>
            <a:r>
              <a:rPr lang="en-GB" sz="3600" b="0" cap="none" dirty="0" smtClean="0"/>
              <a:t>Why Audit?</a:t>
            </a:r>
            <a:endParaRPr lang="en-GB" sz="3600" b="0" cap="none" dirty="0"/>
          </a:p>
        </p:txBody>
      </p:sp>
    </p:spTree>
    <p:extLst>
      <p:ext uri="{BB962C8B-B14F-4D97-AF65-F5344CB8AC3E}">
        <p14:creationId xmlns:p14="http://schemas.microsoft.com/office/powerpoint/2010/main" val="1086150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000" dirty="0"/>
              <a:t>Types of Audit and their </a:t>
            </a:r>
            <a:r>
              <a:rPr lang="en-GB" sz="3000" dirty="0" smtClean="0"/>
              <a:t>Triggers </a:t>
            </a:r>
            <a:r>
              <a:rPr lang="en-GB" sz="3000" dirty="0"/>
              <a:t/>
            </a:r>
            <a:br>
              <a:rPr lang="en-GB" sz="3000" dirty="0"/>
            </a:br>
            <a:endParaRPr lang="en-GB" sz="3000" dirty="0"/>
          </a:p>
        </p:txBody>
      </p:sp>
      <p:sp>
        <p:nvSpPr>
          <p:cNvPr id="3" name="Content Placeholder 2"/>
          <p:cNvSpPr>
            <a:spLocks noGrp="1"/>
          </p:cNvSpPr>
          <p:nvPr>
            <p:ph idx="1"/>
          </p:nvPr>
        </p:nvSpPr>
        <p:spPr>
          <a:xfrm>
            <a:off x="395536" y="1412776"/>
            <a:ext cx="8374063" cy="4680520"/>
          </a:xfrm>
        </p:spPr>
        <p:txBody>
          <a:bodyPr/>
          <a:lstStyle/>
          <a:p>
            <a:pPr marL="0" indent="0">
              <a:spcBef>
                <a:spcPts val="700"/>
              </a:spcBef>
              <a:spcAft>
                <a:spcPts val="700"/>
              </a:spcAft>
              <a:buNone/>
            </a:pPr>
            <a:r>
              <a:rPr lang="en-GB" sz="2200" dirty="0"/>
              <a:t>Your project may be audited. Types of audits include: </a:t>
            </a:r>
            <a:endParaRPr lang="en-GB" sz="2200" dirty="0" smtClean="0"/>
          </a:p>
          <a:p>
            <a:pPr marL="0" indent="0">
              <a:spcBef>
                <a:spcPts val="700"/>
              </a:spcBef>
              <a:spcAft>
                <a:spcPts val="700"/>
              </a:spcAft>
              <a:buNone/>
            </a:pPr>
            <a:r>
              <a:rPr lang="en-GB" sz="2200" b="1" dirty="0" smtClean="0">
                <a:latin typeface="Arial Narrow" panose="020B0606020202030204" pitchFamily="34" charset="0"/>
              </a:rPr>
              <a:t>Project </a:t>
            </a:r>
            <a:r>
              <a:rPr lang="en-GB" sz="2200" b="1" dirty="0">
                <a:latin typeface="Arial Narrow" panose="020B0606020202030204" pitchFamily="34" charset="0"/>
              </a:rPr>
              <a:t>specific audits </a:t>
            </a:r>
            <a:endParaRPr lang="en-GB" sz="2200" b="1" dirty="0" smtClean="0">
              <a:latin typeface="Arial Narrow" panose="020B0606020202030204" pitchFamily="34" charset="0"/>
            </a:endParaRPr>
          </a:p>
          <a:p>
            <a:pPr>
              <a:spcBef>
                <a:spcPts val="700"/>
              </a:spcBef>
              <a:spcAft>
                <a:spcPts val="700"/>
              </a:spcAft>
              <a:buFont typeface="Courier New" panose="02070309020205020404" pitchFamily="49" charset="0"/>
              <a:buChar char="o"/>
            </a:pPr>
            <a:r>
              <a:rPr lang="en-GB" sz="1800" dirty="0" smtClean="0"/>
              <a:t>required </a:t>
            </a:r>
            <a:r>
              <a:rPr lang="en-GB" sz="1800" dirty="0"/>
              <a:t>by the sponsor, but </a:t>
            </a:r>
            <a:r>
              <a:rPr lang="en-GB" sz="1800" dirty="0" smtClean="0"/>
              <a:t>UCAM selects </a:t>
            </a:r>
            <a:r>
              <a:rPr lang="en-GB" sz="1800" dirty="0"/>
              <a:t>the auditor and arranges (e.g. EC audits during the project period) </a:t>
            </a:r>
            <a:endParaRPr lang="en-GB" sz="1800" dirty="0" smtClean="0"/>
          </a:p>
          <a:p>
            <a:pPr marL="0" indent="0">
              <a:spcBef>
                <a:spcPts val="700"/>
              </a:spcBef>
              <a:spcAft>
                <a:spcPts val="700"/>
              </a:spcAft>
              <a:buNone/>
            </a:pPr>
            <a:r>
              <a:rPr lang="en-GB" sz="2200" dirty="0" smtClean="0"/>
              <a:t> </a:t>
            </a:r>
            <a:r>
              <a:rPr lang="en-GB" sz="2200" b="1" dirty="0">
                <a:latin typeface="Arial Narrow" panose="020B0606020202030204" pitchFamily="34" charset="0"/>
              </a:rPr>
              <a:t>Audits initiated by the sponsor </a:t>
            </a:r>
          </a:p>
          <a:p>
            <a:pPr>
              <a:spcBef>
                <a:spcPts val="700"/>
              </a:spcBef>
              <a:spcAft>
                <a:spcPts val="700"/>
              </a:spcAft>
              <a:buFont typeface="Courier New" panose="02070309020205020404" pitchFamily="49" charset="0"/>
              <a:buChar char="o"/>
            </a:pPr>
            <a:r>
              <a:rPr lang="en-GB" sz="1800" dirty="0" smtClean="0"/>
              <a:t>the </a:t>
            </a:r>
            <a:r>
              <a:rPr lang="en-GB" sz="1800" dirty="0"/>
              <a:t>sponsor selects the auditor. These may be project specific, or the auditor may look at all or a sample of awards made by the sponsor to UCAM (e.g. RCUK FAP audit</a:t>
            </a:r>
            <a:r>
              <a:rPr lang="en-GB" sz="1800" dirty="0" smtClean="0"/>
              <a:t>)</a:t>
            </a:r>
            <a:endParaRPr lang="en-GB" sz="1800" dirty="0"/>
          </a:p>
          <a:p>
            <a:pPr marL="0" indent="0">
              <a:spcBef>
                <a:spcPts val="700"/>
              </a:spcBef>
              <a:spcAft>
                <a:spcPts val="700"/>
              </a:spcAft>
              <a:buNone/>
            </a:pPr>
            <a:r>
              <a:rPr lang="en-GB" sz="2200" dirty="0" smtClean="0"/>
              <a:t> </a:t>
            </a:r>
            <a:r>
              <a:rPr lang="en-GB" sz="2200" b="1" dirty="0">
                <a:latin typeface="Arial Narrow" panose="020B0606020202030204" pitchFamily="34" charset="0"/>
              </a:rPr>
              <a:t>Internal audits</a:t>
            </a:r>
          </a:p>
          <a:p>
            <a:pPr>
              <a:spcBef>
                <a:spcPts val="700"/>
              </a:spcBef>
              <a:spcAft>
                <a:spcPts val="700"/>
              </a:spcAft>
              <a:buFont typeface="Courier New" panose="02070309020205020404" pitchFamily="49" charset="0"/>
              <a:buChar char="o"/>
            </a:pPr>
            <a:r>
              <a:rPr lang="en-GB" sz="1800" dirty="0" smtClean="0"/>
              <a:t>Grants </a:t>
            </a:r>
            <a:r>
              <a:rPr lang="en-GB" sz="1800" dirty="0"/>
              <a:t>audit might be carried out as part of the University </a:t>
            </a:r>
            <a:r>
              <a:rPr lang="en-GB" sz="1800" u="sng" dirty="0">
                <a:hlinkClick r:id="rId2"/>
              </a:rPr>
              <a:t>Internal Audit function</a:t>
            </a:r>
            <a:r>
              <a:rPr lang="en-GB" sz="1800" dirty="0"/>
              <a:t>, currently delivered by </a:t>
            </a:r>
            <a:r>
              <a:rPr lang="en-GB" sz="1800" u="sng" dirty="0" smtClean="0">
                <a:hlinkClick r:id="rId3"/>
              </a:rPr>
              <a:t>Deloitte</a:t>
            </a:r>
            <a:endParaRPr lang="en-GB" sz="2200" dirty="0"/>
          </a:p>
          <a:p>
            <a:pPr>
              <a:spcBef>
                <a:spcPts val="700"/>
              </a:spcBef>
              <a:spcAft>
                <a:spcPts val="700"/>
              </a:spcAft>
            </a:pPr>
            <a:endParaRPr lang="en-GB" sz="2200" dirty="0"/>
          </a:p>
        </p:txBody>
      </p:sp>
    </p:spTree>
    <p:extLst>
      <p:ext uri="{BB962C8B-B14F-4D97-AF65-F5344CB8AC3E}">
        <p14:creationId xmlns:p14="http://schemas.microsoft.com/office/powerpoint/2010/main" val="2318248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4245233150"/>
              </p:ext>
            </p:extLst>
          </p:nvPr>
        </p:nvGraphicFramePr>
        <p:xfrm>
          <a:off x="467544" y="1463808"/>
          <a:ext cx="8424936" cy="462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611560" y="260649"/>
            <a:ext cx="7776864" cy="864096"/>
          </a:xfrm>
          <a:prstGeom prst="rect">
            <a:avLst/>
          </a:prstGeom>
        </p:spPr>
        <p:txBody>
          <a:bodyPr>
            <a:noAutofit/>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a:lstStyle>
          <a:p>
            <a:r>
              <a:rPr lang="en-GB" sz="3600" b="0" dirty="0" smtClean="0">
                <a:effectLst>
                  <a:outerShdw blurRad="38100" dist="38100" dir="2700000" algn="tl">
                    <a:srgbClr val="000000">
                      <a:alpha val="43137"/>
                    </a:srgbClr>
                  </a:outerShdw>
                </a:effectLst>
              </a:rPr>
              <a:t>Audit Process</a:t>
            </a:r>
            <a:endParaRPr lang="en-GB" sz="3600" b="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731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 Specific Audit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2694015"/>
              </p:ext>
            </p:extLst>
          </p:nvPr>
        </p:nvGraphicFramePr>
        <p:xfrm>
          <a:off x="467544" y="1484784"/>
          <a:ext cx="8280920" cy="4106578"/>
        </p:xfrm>
        <a:graphic>
          <a:graphicData uri="http://schemas.openxmlformats.org/drawingml/2006/table">
            <a:tbl>
              <a:tblPr firstRow="1" firstCol="1" bandRow="1">
                <a:tableStyleId>{5C22544A-7EE6-4342-B048-85BDC9FD1C3A}</a:tableStyleId>
              </a:tblPr>
              <a:tblGrid>
                <a:gridCol w="1381688">
                  <a:extLst>
                    <a:ext uri="{9D8B030D-6E8A-4147-A177-3AD203B41FA5}">
                      <a16:colId xmlns:a16="http://schemas.microsoft.com/office/drawing/2014/main" val="20000"/>
                    </a:ext>
                  </a:extLst>
                </a:gridCol>
                <a:gridCol w="4525239">
                  <a:extLst>
                    <a:ext uri="{9D8B030D-6E8A-4147-A177-3AD203B41FA5}">
                      <a16:colId xmlns:a16="http://schemas.microsoft.com/office/drawing/2014/main" val="20001"/>
                    </a:ext>
                  </a:extLst>
                </a:gridCol>
                <a:gridCol w="1068505">
                  <a:extLst>
                    <a:ext uri="{9D8B030D-6E8A-4147-A177-3AD203B41FA5}">
                      <a16:colId xmlns:a16="http://schemas.microsoft.com/office/drawing/2014/main" val="20002"/>
                    </a:ext>
                  </a:extLst>
                </a:gridCol>
                <a:gridCol w="1305488">
                  <a:extLst>
                    <a:ext uri="{9D8B030D-6E8A-4147-A177-3AD203B41FA5}">
                      <a16:colId xmlns:a16="http://schemas.microsoft.com/office/drawing/2014/main" val="20003"/>
                    </a:ext>
                  </a:extLst>
                </a:gridCol>
              </a:tblGrid>
              <a:tr h="648072">
                <a:tc gridSpan="2">
                  <a:txBody>
                    <a:bodyPr/>
                    <a:lstStyle/>
                    <a:p>
                      <a:pPr>
                        <a:spcAft>
                          <a:spcPts val="0"/>
                        </a:spcAft>
                      </a:pPr>
                      <a:r>
                        <a:rPr lang="en-GB" sz="1400" b="1" dirty="0">
                          <a:effectLst/>
                        </a:rPr>
                        <a:t>Audits as requested by funder and Appointed by the ROO</a:t>
                      </a:r>
                      <a:endParaRPr lang="en-GB" sz="1400" b="1" dirty="0">
                        <a:effectLst/>
                        <a:latin typeface="Times New Roman"/>
                        <a:ea typeface="Times New Roman"/>
                      </a:endParaRPr>
                    </a:p>
                  </a:txBody>
                  <a:tcPr marL="53989" marR="53989" marT="0" marB="0" anchor="ctr"/>
                </a:tc>
                <a:tc hMerge="1">
                  <a:txBody>
                    <a:bodyPr/>
                    <a:lstStyle/>
                    <a:p>
                      <a:endParaRPr lang="en-GB"/>
                    </a:p>
                  </a:txBody>
                  <a:tcPr/>
                </a:tc>
                <a:tc>
                  <a:txBody>
                    <a:bodyPr/>
                    <a:lstStyle/>
                    <a:p>
                      <a:pPr algn="l">
                        <a:spcAft>
                          <a:spcPts val="0"/>
                        </a:spcAft>
                      </a:pPr>
                      <a:r>
                        <a:rPr lang="en-GB" sz="1400" b="1" dirty="0" smtClean="0">
                          <a:effectLst/>
                        </a:rPr>
                        <a:t>Current cost </a:t>
                      </a:r>
                      <a:endParaRPr lang="en-GB" sz="1400" b="1" dirty="0">
                        <a:effectLst/>
                        <a:latin typeface="Times New Roman"/>
                        <a:ea typeface="Times New Roman"/>
                      </a:endParaRPr>
                    </a:p>
                  </a:txBody>
                  <a:tcPr marL="53989" marR="53989" marT="0" marB="0" anchor="ctr"/>
                </a:tc>
                <a:tc>
                  <a:txBody>
                    <a:bodyPr/>
                    <a:lstStyle/>
                    <a:p>
                      <a:pPr>
                        <a:spcAft>
                          <a:spcPts val="0"/>
                        </a:spcAft>
                      </a:pPr>
                      <a:r>
                        <a:rPr lang="en-GB" sz="1400" b="1" dirty="0">
                          <a:effectLst/>
                        </a:rPr>
                        <a:t>Recoverable</a:t>
                      </a:r>
                      <a:r>
                        <a:rPr lang="en-GB" sz="1400" b="0" dirty="0">
                          <a:effectLst/>
                        </a:rPr>
                        <a:t> </a:t>
                      </a:r>
                      <a:endParaRPr lang="en-GB" sz="1400" b="0" dirty="0">
                        <a:effectLst/>
                        <a:latin typeface="Times New Roman"/>
                        <a:ea typeface="Times New Roman"/>
                      </a:endParaRPr>
                    </a:p>
                  </a:txBody>
                  <a:tcPr marL="53989" marR="53989" marT="0" marB="0" anchor="ctr"/>
                </a:tc>
                <a:extLst>
                  <a:ext uri="{0D108BD9-81ED-4DB2-BD59-A6C34878D82A}">
                    <a16:rowId xmlns:a16="http://schemas.microsoft.com/office/drawing/2014/main" val="10000"/>
                  </a:ext>
                </a:extLst>
              </a:tr>
              <a:tr h="1621891">
                <a:tc>
                  <a:txBody>
                    <a:bodyPr/>
                    <a:lstStyle/>
                    <a:p>
                      <a:pPr>
                        <a:spcBef>
                          <a:spcPts val="300"/>
                        </a:spcBef>
                        <a:spcAft>
                          <a:spcPts val="300"/>
                        </a:spcAft>
                      </a:pPr>
                      <a:r>
                        <a:rPr lang="en-GB" sz="1400" b="0">
                          <a:effectLst/>
                        </a:rPr>
                        <a:t>EC  FP7</a:t>
                      </a:r>
                      <a:endParaRPr lang="en-GB" sz="1400" b="0">
                        <a:effectLst/>
                        <a:latin typeface="Times New Roman"/>
                        <a:ea typeface="Times New Roman"/>
                      </a:endParaRPr>
                    </a:p>
                  </a:txBody>
                  <a:tcPr marL="53989" marR="53989" marT="0" marB="0" anchor="ctr"/>
                </a:tc>
                <a:tc>
                  <a:txBody>
                    <a:bodyPr/>
                    <a:lstStyle/>
                    <a:p>
                      <a:pPr>
                        <a:spcBef>
                          <a:spcPts val="300"/>
                        </a:spcBef>
                        <a:spcAft>
                          <a:spcPts val="300"/>
                        </a:spcAft>
                      </a:pPr>
                      <a:r>
                        <a:rPr lang="en-GB" sz="1400" b="0" dirty="0">
                          <a:effectLst/>
                        </a:rPr>
                        <a:t>Mandatory for every claim (interim or final) in the form of reimbursement of costs whenever the amount of the EU contribution is equal or superior to EUR 375,000 when cumulated with all previous interim payments.</a:t>
                      </a:r>
                      <a:endParaRPr lang="en-GB" sz="1400" b="0" dirty="0">
                        <a:effectLst/>
                        <a:latin typeface="Times New Roman"/>
                        <a:ea typeface="Times New Roman"/>
                      </a:endParaRPr>
                    </a:p>
                  </a:txBody>
                  <a:tcPr marL="53989" marR="53989" marT="0" marB="0" anchor="ctr"/>
                </a:tc>
                <a:tc>
                  <a:txBody>
                    <a:bodyPr/>
                    <a:lstStyle/>
                    <a:p>
                      <a:pPr algn="ctr">
                        <a:spcBef>
                          <a:spcPts val="300"/>
                        </a:spcBef>
                        <a:spcAft>
                          <a:spcPts val="300"/>
                        </a:spcAft>
                      </a:pPr>
                      <a:r>
                        <a:rPr lang="en-GB" sz="1400" b="0">
                          <a:effectLst/>
                        </a:rPr>
                        <a:t>£1200+</a:t>
                      </a:r>
                    </a:p>
                    <a:p>
                      <a:pPr algn="ctr">
                        <a:spcBef>
                          <a:spcPts val="300"/>
                        </a:spcBef>
                        <a:spcAft>
                          <a:spcPts val="300"/>
                        </a:spcAft>
                      </a:pPr>
                      <a:r>
                        <a:rPr lang="en-GB" sz="1400" b="0">
                          <a:effectLst/>
                        </a:rPr>
                        <a:t>VAT</a:t>
                      </a:r>
                      <a:endParaRPr lang="en-GB" sz="1400" b="0">
                        <a:effectLst/>
                        <a:latin typeface="Times New Roman"/>
                        <a:ea typeface="Times New Roman"/>
                      </a:endParaRPr>
                    </a:p>
                  </a:txBody>
                  <a:tcPr marL="53989" marR="53989" marT="0" marB="0" anchor="ctr"/>
                </a:tc>
                <a:tc>
                  <a:txBody>
                    <a:bodyPr/>
                    <a:lstStyle/>
                    <a:p>
                      <a:pPr algn="l">
                        <a:spcBef>
                          <a:spcPts val="300"/>
                        </a:spcBef>
                        <a:spcAft>
                          <a:spcPts val="300"/>
                        </a:spcAft>
                      </a:pPr>
                      <a:r>
                        <a:rPr lang="en-GB" sz="1400" b="0" dirty="0">
                          <a:effectLst/>
                        </a:rPr>
                        <a:t>Y, with the exception of VAT</a:t>
                      </a:r>
                      <a:endParaRPr lang="en-GB" sz="1400" b="0" dirty="0">
                        <a:effectLst/>
                        <a:latin typeface="Times New Roman"/>
                        <a:ea typeface="Times New Roman"/>
                      </a:endParaRPr>
                    </a:p>
                  </a:txBody>
                  <a:tcPr marL="53989" marR="53989" marT="0" marB="0" anchor="ctr"/>
                </a:tc>
                <a:extLst>
                  <a:ext uri="{0D108BD9-81ED-4DB2-BD59-A6C34878D82A}">
                    <a16:rowId xmlns:a16="http://schemas.microsoft.com/office/drawing/2014/main" val="10001"/>
                  </a:ext>
                </a:extLst>
              </a:tr>
              <a:tr h="1836615">
                <a:tc>
                  <a:txBody>
                    <a:bodyPr/>
                    <a:lstStyle/>
                    <a:p>
                      <a:pPr>
                        <a:spcBef>
                          <a:spcPts val="300"/>
                        </a:spcBef>
                        <a:spcAft>
                          <a:spcPts val="300"/>
                        </a:spcAft>
                      </a:pPr>
                      <a:r>
                        <a:rPr lang="en-GB" sz="1400" b="0">
                          <a:effectLst/>
                        </a:rPr>
                        <a:t>H2020</a:t>
                      </a:r>
                      <a:endParaRPr lang="en-GB" sz="1400" b="0">
                        <a:effectLst/>
                        <a:latin typeface="Times New Roman"/>
                        <a:ea typeface="Times New Roman"/>
                      </a:endParaRPr>
                    </a:p>
                  </a:txBody>
                  <a:tcPr marL="53989" marR="53989" marT="0" marB="0" anchor="ctr"/>
                </a:tc>
                <a:tc>
                  <a:txBody>
                    <a:bodyPr/>
                    <a:lstStyle/>
                    <a:p>
                      <a:pPr>
                        <a:spcBef>
                          <a:spcPts val="300"/>
                        </a:spcBef>
                        <a:spcAft>
                          <a:spcPts val="300"/>
                        </a:spcAft>
                      </a:pPr>
                      <a:r>
                        <a:rPr lang="en-GB" sz="1400" b="0" dirty="0">
                          <a:effectLst/>
                        </a:rPr>
                        <a:t>Required by a beneficiary only at the end of a project, where total EC contribution (excluding indirect costs) is equal to, or higher than €325k. However, the university has an audit policy recommending interim audit on any grant exceeding €325k on direct cost. In such case, the cost of audit is split between interim and final audit. </a:t>
                      </a:r>
                      <a:endParaRPr lang="en-GB" sz="1400" b="0" dirty="0">
                        <a:effectLst/>
                        <a:latin typeface="Times New Roman"/>
                        <a:ea typeface="Times New Roman"/>
                      </a:endParaRPr>
                    </a:p>
                  </a:txBody>
                  <a:tcPr marL="53989" marR="53989" marT="0" marB="0" anchor="ctr"/>
                </a:tc>
                <a:tc>
                  <a:txBody>
                    <a:bodyPr/>
                    <a:lstStyle/>
                    <a:p>
                      <a:pPr algn="ctr">
                        <a:spcBef>
                          <a:spcPts val="300"/>
                        </a:spcBef>
                        <a:spcAft>
                          <a:spcPts val="300"/>
                        </a:spcAft>
                      </a:pPr>
                      <a:r>
                        <a:rPr lang="en-GB" sz="1400" b="0" dirty="0">
                          <a:effectLst/>
                        </a:rPr>
                        <a:t>£2650+</a:t>
                      </a:r>
                    </a:p>
                    <a:p>
                      <a:pPr algn="ctr">
                        <a:spcBef>
                          <a:spcPts val="300"/>
                        </a:spcBef>
                        <a:spcAft>
                          <a:spcPts val="300"/>
                        </a:spcAft>
                      </a:pPr>
                      <a:r>
                        <a:rPr lang="en-GB" sz="1400" b="0" dirty="0">
                          <a:effectLst/>
                        </a:rPr>
                        <a:t>VAT</a:t>
                      </a:r>
                      <a:endParaRPr lang="en-GB" sz="1400" b="0" dirty="0">
                        <a:effectLst/>
                        <a:latin typeface="Times New Roman"/>
                        <a:ea typeface="Times New Roman"/>
                      </a:endParaRPr>
                    </a:p>
                  </a:txBody>
                  <a:tcPr marL="53989" marR="53989" marT="0" marB="0" anchor="ctr"/>
                </a:tc>
                <a:tc>
                  <a:txBody>
                    <a:bodyPr/>
                    <a:lstStyle/>
                    <a:p>
                      <a:pPr algn="l">
                        <a:spcBef>
                          <a:spcPts val="300"/>
                        </a:spcBef>
                        <a:spcAft>
                          <a:spcPts val="300"/>
                        </a:spcAft>
                      </a:pPr>
                      <a:r>
                        <a:rPr lang="en-GB" sz="1400" b="0" dirty="0" smtClean="0">
                          <a:effectLst/>
                        </a:rPr>
                        <a:t>Y</a:t>
                      </a:r>
                      <a:endParaRPr lang="en-GB" sz="1400" b="0" dirty="0">
                        <a:effectLst/>
                        <a:latin typeface="Times New Roman"/>
                        <a:ea typeface="Times New Roman"/>
                      </a:endParaRPr>
                    </a:p>
                  </a:txBody>
                  <a:tcPr marL="53989" marR="53989"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9646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 Specific Audit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4244130"/>
              </p:ext>
            </p:extLst>
          </p:nvPr>
        </p:nvGraphicFramePr>
        <p:xfrm>
          <a:off x="467544" y="1484784"/>
          <a:ext cx="8280920" cy="4476916"/>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648072">
                <a:tc gridSpan="2">
                  <a:txBody>
                    <a:bodyPr/>
                    <a:lstStyle/>
                    <a:p>
                      <a:pPr>
                        <a:spcAft>
                          <a:spcPts val="0"/>
                        </a:spcAft>
                      </a:pPr>
                      <a:r>
                        <a:rPr lang="en-GB" sz="1400" b="1" dirty="0">
                          <a:effectLst/>
                        </a:rPr>
                        <a:t>Audits as requested by funder and Appointed by the ROO</a:t>
                      </a:r>
                      <a:endParaRPr lang="en-GB" sz="1400" b="1" dirty="0">
                        <a:effectLst/>
                        <a:latin typeface="Times New Roman"/>
                        <a:ea typeface="Times New Roman"/>
                      </a:endParaRPr>
                    </a:p>
                  </a:txBody>
                  <a:tcPr marL="53989" marR="53989" marT="0" marB="0" anchor="ctr"/>
                </a:tc>
                <a:tc hMerge="1">
                  <a:txBody>
                    <a:bodyPr/>
                    <a:lstStyle/>
                    <a:p>
                      <a:endParaRPr lang="en-GB"/>
                    </a:p>
                  </a:txBody>
                  <a:tcPr/>
                </a:tc>
                <a:tc>
                  <a:txBody>
                    <a:bodyPr/>
                    <a:lstStyle/>
                    <a:p>
                      <a:pPr algn="l">
                        <a:spcAft>
                          <a:spcPts val="0"/>
                        </a:spcAft>
                      </a:pPr>
                      <a:r>
                        <a:rPr lang="en-GB" sz="1400" b="1" dirty="0" smtClean="0">
                          <a:effectLst/>
                        </a:rPr>
                        <a:t>Current cost</a:t>
                      </a:r>
                      <a:r>
                        <a:rPr lang="en-GB" sz="1400" b="0" dirty="0" smtClean="0">
                          <a:effectLst/>
                        </a:rPr>
                        <a:t> </a:t>
                      </a:r>
                      <a:endParaRPr lang="en-GB" sz="1400" b="0" dirty="0">
                        <a:effectLst/>
                        <a:latin typeface="Times New Roman"/>
                        <a:ea typeface="Times New Roman"/>
                      </a:endParaRPr>
                    </a:p>
                  </a:txBody>
                  <a:tcPr marL="53989" marR="53989" marT="0" marB="0" anchor="ctr"/>
                </a:tc>
                <a:tc>
                  <a:txBody>
                    <a:bodyPr/>
                    <a:lstStyle/>
                    <a:p>
                      <a:pPr>
                        <a:spcAft>
                          <a:spcPts val="0"/>
                        </a:spcAft>
                      </a:pPr>
                      <a:r>
                        <a:rPr lang="en-GB" sz="1400" b="1" dirty="0">
                          <a:effectLst/>
                        </a:rPr>
                        <a:t>Recoverable </a:t>
                      </a:r>
                      <a:endParaRPr lang="en-GB" sz="1400" b="1" dirty="0">
                        <a:effectLst/>
                        <a:latin typeface="Times New Roman"/>
                        <a:ea typeface="Times New Roman"/>
                      </a:endParaRPr>
                    </a:p>
                  </a:txBody>
                  <a:tcPr marL="53989" marR="53989" marT="0" marB="0" anchor="ctr"/>
                </a:tc>
                <a:extLst>
                  <a:ext uri="{0D108BD9-81ED-4DB2-BD59-A6C34878D82A}">
                    <a16:rowId xmlns:a16="http://schemas.microsoft.com/office/drawing/2014/main" val="10000"/>
                  </a:ext>
                </a:extLst>
              </a:tr>
              <a:tr h="1618308">
                <a:tc>
                  <a:txBody>
                    <a:bodyPr/>
                    <a:lstStyle/>
                    <a:p>
                      <a:pPr>
                        <a:spcBef>
                          <a:spcPts val="300"/>
                        </a:spcBef>
                        <a:spcAft>
                          <a:spcPts val="300"/>
                        </a:spcAft>
                      </a:pPr>
                      <a:r>
                        <a:rPr lang="en-GB" sz="1400" dirty="0">
                          <a:effectLst/>
                        </a:rPr>
                        <a:t>Innovate UK</a:t>
                      </a:r>
                      <a:endParaRPr lang="en-GB" sz="1400" dirty="0">
                        <a:effectLst/>
                        <a:latin typeface="Times New Roman"/>
                        <a:ea typeface="Times New Roman"/>
                      </a:endParaRPr>
                    </a:p>
                  </a:txBody>
                  <a:tcPr marL="53989" marR="53989" marT="0" marB="0" anchor="ctr"/>
                </a:tc>
                <a:tc>
                  <a:txBody>
                    <a:bodyPr/>
                    <a:lstStyle/>
                    <a:p>
                      <a:pPr marL="342900" lvl="0" indent="-342900">
                        <a:spcBef>
                          <a:spcPts val="300"/>
                        </a:spcBef>
                        <a:spcAft>
                          <a:spcPts val="300"/>
                        </a:spcAft>
                        <a:buFont typeface="Symbol"/>
                        <a:buChar char=""/>
                      </a:pPr>
                      <a:r>
                        <a:rPr lang="en-GB" sz="1400" dirty="0">
                          <a:effectLst/>
                        </a:rPr>
                        <a:t>Grants over 2m: required with all claims</a:t>
                      </a:r>
                    </a:p>
                    <a:p>
                      <a:pPr marL="342900" lvl="0" indent="-342900">
                        <a:spcBef>
                          <a:spcPts val="300"/>
                        </a:spcBef>
                        <a:spcAft>
                          <a:spcPts val="300"/>
                        </a:spcAft>
                        <a:buFont typeface="Symbol"/>
                        <a:buChar char=""/>
                      </a:pPr>
                      <a:r>
                        <a:rPr lang="en-GB" sz="1400" dirty="0">
                          <a:effectLst/>
                        </a:rPr>
                        <a:t>Grants £500k- below £2m: required with first and last claim and each anniversary of the project</a:t>
                      </a:r>
                    </a:p>
                    <a:p>
                      <a:pPr marL="342900" lvl="0" indent="-342900">
                        <a:spcBef>
                          <a:spcPts val="300"/>
                        </a:spcBef>
                        <a:spcAft>
                          <a:spcPts val="300"/>
                        </a:spcAft>
                        <a:buFont typeface="Symbol"/>
                        <a:buChar char=""/>
                      </a:pPr>
                      <a:r>
                        <a:rPr lang="en-GB" sz="1400" dirty="0">
                          <a:effectLst/>
                        </a:rPr>
                        <a:t>Grants £100k- below £500k: first and last claims only </a:t>
                      </a:r>
                    </a:p>
                    <a:p>
                      <a:pPr marL="342900" lvl="0" indent="-342900">
                        <a:spcBef>
                          <a:spcPts val="300"/>
                        </a:spcBef>
                        <a:spcAft>
                          <a:spcPts val="300"/>
                        </a:spcAft>
                        <a:buFont typeface="Symbol"/>
                        <a:buChar char=""/>
                      </a:pPr>
                      <a:r>
                        <a:rPr lang="en-GB" sz="1400" dirty="0">
                          <a:effectLst/>
                        </a:rPr>
                        <a:t>Below £100k: last claim only </a:t>
                      </a:r>
                      <a:endParaRPr lang="en-GB" sz="1400" dirty="0">
                        <a:effectLst/>
                        <a:latin typeface="Times New Roman"/>
                        <a:ea typeface="Calibri"/>
                        <a:cs typeface="Times New Roman"/>
                      </a:endParaRPr>
                    </a:p>
                  </a:txBody>
                  <a:tcPr marL="53989" marR="53989" marT="0" marB="0" anchor="ctr"/>
                </a:tc>
                <a:tc>
                  <a:txBody>
                    <a:bodyPr/>
                    <a:lstStyle/>
                    <a:p>
                      <a:pPr algn="ctr">
                        <a:spcBef>
                          <a:spcPts val="300"/>
                        </a:spcBef>
                        <a:spcAft>
                          <a:spcPts val="300"/>
                        </a:spcAft>
                      </a:pPr>
                      <a:r>
                        <a:rPr lang="en-GB" sz="1400">
                          <a:effectLst/>
                        </a:rPr>
                        <a:t>£750+VAT</a:t>
                      </a:r>
                      <a:endParaRPr lang="en-GB" sz="1400">
                        <a:effectLst/>
                        <a:latin typeface="Times New Roman"/>
                        <a:ea typeface="Times New Roman"/>
                      </a:endParaRPr>
                    </a:p>
                  </a:txBody>
                  <a:tcPr marL="53989" marR="53989" marT="0" marB="0" anchor="ctr"/>
                </a:tc>
                <a:tc>
                  <a:txBody>
                    <a:bodyPr/>
                    <a:lstStyle/>
                    <a:p>
                      <a:pPr algn="l">
                        <a:spcBef>
                          <a:spcPts val="300"/>
                        </a:spcBef>
                        <a:spcAft>
                          <a:spcPts val="300"/>
                        </a:spcAft>
                      </a:pPr>
                      <a:r>
                        <a:rPr lang="en-GB" sz="1400" dirty="0">
                          <a:effectLst/>
                        </a:rPr>
                        <a:t>Not recoverable</a:t>
                      </a:r>
                      <a:endParaRPr lang="en-GB" sz="1400" dirty="0">
                        <a:effectLst/>
                        <a:latin typeface="Times New Roman"/>
                        <a:ea typeface="Times New Roman"/>
                      </a:endParaRPr>
                    </a:p>
                  </a:txBody>
                  <a:tcPr marL="53989" marR="53989" marT="0" marB="0" anchor="ctr"/>
                </a:tc>
                <a:extLst>
                  <a:ext uri="{0D108BD9-81ED-4DB2-BD59-A6C34878D82A}">
                    <a16:rowId xmlns:a16="http://schemas.microsoft.com/office/drawing/2014/main" val="10001"/>
                  </a:ext>
                </a:extLst>
              </a:tr>
              <a:tr h="1117996">
                <a:tc>
                  <a:txBody>
                    <a:bodyPr/>
                    <a:lstStyle/>
                    <a:p>
                      <a:pPr>
                        <a:spcBef>
                          <a:spcPts val="300"/>
                        </a:spcBef>
                        <a:spcAft>
                          <a:spcPts val="300"/>
                        </a:spcAft>
                      </a:pPr>
                      <a:r>
                        <a:rPr lang="en-GB" sz="1400" dirty="0">
                          <a:effectLst/>
                        </a:rPr>
                        <a:t>Department for Education</a:t>
                      </a:r>
                      <a:endParaRPr lang="en-GB" sz="1400" dirty="0">
                        <a:effectLst/>
                        <a:latin typeface="Times New Roman"/>
                        <a:ea typeface="Times New Roman"/>
                      </a:endParaRPr>
                    </a:p>
                  </a:txBody>
                  <a:tcPr marL="53989" marR="53989" marT="0" marB="0" anchor="ctr"/>
                </a:tc>
                <a:tc>
                  <a:txBody>
                    <a:bodyPr/>
                    <a:lstStyle/>
                    <a:p>
                      <a:pPr>
                        <a:spcBef>
                          <a:spcPts val="300"/>
                        </a:spcBef>
                        <a:spcAft>
                          <a:spcPts val="300"/>
                        </a:spcAft>
                      </a:pPr>
                      <a:r>
                        <a:rPr lang="en-GB" sz="1400" dirty="0">
                          <a:effectLst/>
                        </a:rPr>
                        <a:t>For all grants at the end of each financial year.</a:t>
                      </a:r>
                      <a:endParaRPr lang="en-GB" sz="1400" dirty="0">
                        <a:effectLst/>
                        <a:latin typeface="Times New Roman"/>
                        <a:ea typeface="Times New Roman"/>
                      </a:endParaRPr>
                    </a:p>
                  </a:txBody>
                  <a:tcPr marL="53989" marR="53989" marT="0" marB="0" anchor="ctr"/>
                </a:tc>
                <a:tc>
                  <a:txBody>
                    <a:bodyPr/>
                    <a:lstStyle/>
                    <a:p>
                      <a:pPr algn="ctr">
                        <a:spcBef>
                          <a:spcPts val="300"/>
                        </a:spcBef>
                        <a:spcAft>
                          <a:spcPts val="300"/>
                        </a:spcAft>
                      </a:pPr>
                      <a:r>
                        <a:rPr lang="en-GB" sz="1400" dirty="0">
                          <a:effectLst/>
                        </a:rPr>
                        <a:t>£900+VAT</a:t>
                      </a:r>
                      <a:endParaRPr lang="en-GB" sz="1400" dirty="0">
                        <a:effectLst/>
                        <a:latin typeface="Times New Roman"/>
                        <a:ea typeface="Times New Roman"/>
                      </a:endParaRPr>
                    </a:p>
                  </a:txBody>
                  <a:tcPr marL="53989" marR="53989" marT="0" marB="0" anchor="ctr"/>
                </a:tc>
                <a:tc>
                  <a:txBody>
                    <a:bodyPr/>
                    <a:lstStyle/>
                    <a:p>
                      <a:pPr algn="l">
                        <a:spcBef>
                          <a:spcPts val="300"/>
                        </a:spcBef>
                        <a:spcAft>
                          <a:spcPts val="300"/>
                        </a:spcAft>
                      </a:pPr>
                      <a:r>
                        <a:rPr lang="en-GB" sz="1400" dirty="0">
                          <a:effectLst/>
                        </a:rPr>
                        <a:t>Y</a:t>
                      </a:r>
                      <a:endParaRPr lang="en-GB" sz="1400" dirty="0">
                        <a:effectLst/>
                        <a:latin typeface="Times New Roman"/>
                        <a:ea typeface="Times New Roman"/>
                      </a:endParaRPr>
                    </a:p>
                  </a:txBody>
                  <a:tcPr marL="53989" marR="53989" marT="0" marB="0" anchor="ctr"/>
                </a:tc>
                <a:extLst>
                  <a:ext uri="{0D108BD9-81ED-4DB2-BD59-A6C34878D82A}">
                    <a16:rowId xmlns:a16="http://schemas.microsoft.com/office/drawing/2014/main" val="10002"/>
                  </a:ext>
                </a:extLst>
              </a:tr>
              <a:tr h="1092540">
                <a:tc>
                  <a:txBody>
                    <a:bodyPr/>
                    <a:lstStyle/>
                    <a:p>
                      <a:pPr>
                        <a:spcBef>
                          <a:spcPts val="300"/>
                        </a:spcBef>
                        <a:spcAft>
                          <a:spcPts val="300"/>
                        </a:spcAft>
                      </a:pPr>
                      <a:r>
                        <a:rPr lang="en-GB" sz="1400" dirty="0">
                          <a:effectLst/>
                        </a:rPr>
                        <a:t>US federal funds (A133- Single audit )</a:t>
                      </a:r>
                      <a:endParaRPr lang="en-GB" sz="1400" dirty="0">
                        <a:effectLst/>
                        <a:latin typeface="Times New Roman"/>
                        <a:ea typeface="Times New Roman"/>
                      </a:endParaRPr>
                    </a:p>
                  </a:txBody>
                  <a:tcPr marL="53989" marR="53989" marT="0" marB="0" anchor="ctr"/>
                </a:tc>
                <a:tc>
                  <a:txBody>
                    <a:bodyPr/>
                    <a:lstStyle/>
                    <a:p>
                      <a:pPr>
                        <a:spcBef>
                          <a:spcPts val="300"/>
                        </a:spcBef>
                        <a:spcAft>
                          <a:spcPts val="300"/>
                        </a:spcAft>
                      </a:pPr>
                      <a:r>
                        <a:rPr lang="en-GB" sz="1400" dirty="0">
                          <a:effectLst/>
                        </a:rPr>
                        <a:t>Required when an entity is in receipt of federal funds of $750,000 or more per fiscal year.  </a:t>
                      </a:r>
                      <a:endParaRPr lang="en-GB" sz="1400" dirty="0">
                        <a:effectLst/>
                        <a:latin typeface="Times New Roman"/>
                        <a:ea typeface="Times New Roman"/>
                      </a:endParaRPr>
                    </a:p>
                  </a:txBody>
                  <a:tcPr marL="53989" marR="53989" marT="0" marB="0" anchor="ctr"/>
                </a:tc>
                <a:tc>
                  <a:txBody>
                    <a:bodyPr/>
                    <a:lstStyle/>
                    <a:p>
                      <a:pPr algn="ctr">
                        <a:spcBef>
                          <a:spcPts val="300"/>
                        </a:spcBef>
                        <a:spcAft>
                          <a:spcPts val="300"/>
                        </a:spcAft>
                      </a:pPr>
                      <a:r>
                        <a:rPr lang="en-GB" sz="1400" dirty="0">
                          <a:effectLst/>
                        </a:rPr>
                        <a:t>£375.00 Per Sampled  grants </a:t>
                      </a:r>
                      <a:endParaRPr lang="en-GB" sz="1400" dirty="0">
                        <a:effectLst/>
                        <a:latin typeface="Times New Roman"/>
                        <a:ea typeface="Times New Roman"/>
                      </a:endParaRPr>
                    </a:p>
                  </a:txBody>
                  <a:tcPr marL="53989" marR="53989" marT="0" marB="0" anchor="ctr"/>
                </a:tc>
                <a:tc>
                  <a:txBody>
                    <a:bodyPr/>
                    <a:lstStyle/>
                    <a:p>
                      <a:pPr algn="l">
                        <a:spcBef>
                          <a:spcPts val="300"/>
                        </a:spcBef>
                        <a:spcAft>
                          <a:spcPts val="300"/>
                        </a:spcAft>
                      </a:pPr>
                      <a:r>
                        <a:rPr lang="en-GB" sz="1400" dirty="0">
                          <a:effectLst/>
                        </a:rPr>
                        <a:t>Y</a:t>
                      </a:r>
                      <a:endParaRPr lang="en-GB" sz="1400" dirty="0">
                        <a:effectLst/>
                        <a:latin typeface="Times New Roman"/>
                        <a:ea typeface="Times New Roman"/>
                      </a:endParaRPr>
                    </a:p>
                  </a:txBody>
                  <a:tcPr marL="53989" marR="53989"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565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Funder Audits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142833"/>
              </p:ext>
            </p:extLst>
          </p:nvPr>
        </p:nvGraphicFramePr>
        <p:xfrm>
          <a:off x="467544" y="1556788"/>
          <a:ext cx="8208911" cy="4299291"/>
        </p:xfrm>
        <a:graphic>
          <a:graphicData uri="http://schemas.openxmlformats.org/drawingml/2006/table">
            <a:tbl>
              <a:tblPr firstRow="1" firstCol="1" bandRow="1">
                <a:tableStyleId>{7DF18680-E054-41AD-8BC1-D1AEF772440D}</a:tableStyleId>
              </a:tblPr>
              <a:tblGrid>
                <a:gridCol w="1369673">
                  <a:extLst>
                    <a:ext uri="{9D8B030D-6E8A-4147-A177-3AD203B41FA5}">
                      <a16:colId xmlns:a16="http://schemas.microsoft.com/office/drawing/2014/main" val="20000"/>
                    </a:ext>
                  </a:extLst>
                </a:gridCol>
                <a:gridCol w="6839238">
                  <a:extLst>
                    <a:ext uri="{9D8B030D-6E8A-4147-A177-3AD203B41FA5}">
                      <a16:colId xmlns:a16="http://schemas.microsoft.com/office/drawing/2014/main" val="20001"/>
                    </a:ext>
                  </a:extLst>
                </a:gridCol>
              </a:tblGrid>
              <a:tr h="432052">
                <a:tc gridSpan="2">
                  <a:txBody>
                    <a:bodyPr/>
                    <a:lstStyle/>
                    <a:p>
                      <a:pPr>
                        <a:spcBef>
                          <a:spcPts val="600"/>
                        </a:spcBef>
                        <a:spcAft>
                          <a:spcPts val="600"/>
                        </a:spcAft>
                      </a:pPr>
                      <a:r>
                        <a:rPr lang="en-GB" sz="1800" b="0" dirty="0" smtClean="0">
                          <a:solidFill>
                            <a:schemeClr val="tx1">
                              <a:lumMod val="75000"/>
                            </a:schemeClr>
                          </a:solidFill>
                          <a:effectLst>
                            <a:outerShdw blurRad="38100" dist="38100" dir="2700000" algn="tl">
                              <a:srgbClr val="000000">
                                <a:alpha val="43137"/>
                              </a:srgbClr>
                            </a:outerShdw>
                          </a:effectLst>
                        </a:rPr>
                        <a:t>Previous audits include:</a:t>
                      </a:r>
                      <a:endParaRPr lang="en-GB" sz="1800" b="0" dirty="0">
                        <a:solidFill>
                          <a:schemeClr val="tx1">
                            <a:lumMod val="75000"/>
                          </a:schemeClr>
                        </a:solidFill>
                        <a:effectLst>
                          <a:outerShdw blurRad="38100" dist="38100" dir="2700000" algn="tl">
                            <a:srgbClr val="000000">
                              <a:alpha val="43137"/>
                            </a:srgbClr>
                          </a:outerShdw>
                        </a:effectLst>
                        <a:latin typeface="+mn-lt"/>
                        <a:ea typeface="+mn-ea"/>
                        <a:cs typeface="+mn-cs"/>
                      </a:endParaRPr>
                    </a:p>
                  </a:txBody>
                  <a:tcPr marL="68580" marR="68580" marT="0" marB="0" anchor="ctr"/>
                </a:tc>
                <a:tc hMerge="1">
                  <a:txBody>
                    <a:bodyPr/>
                    <a:lstStyle/>
                    <a:p>
                      <a:endParaRPr lang="en-GB"/>
                    </a:p>
                  </a:txBody>
                  <a:tcPr/>
                </a:tc>
                <a:extLst>
                  <a:ext uri="{0D108BD9-81ED-4DB2-BD59-A6C34878D82A}">
                    <a16:rowId xmlns:a16="http://schemas.microsoft.com/office/drawing/2014/main" val="10000"/>
                  </a:ext>
                </a:extLst>
              </a:tr>
              <a:tr h="432052">
                <a:tc gridSpan="2">
                  <a:txBody>
                    <a:bodyPr/>
                    <a:lstStyle/>
                    <a:p>
                      <a:pPr>
                        <a:spcBef>
                          <a:spcPts val="600"/>
                        </a:spcBef>
                        <a:spcAft>
                          <a:spcPts val="600"/>
                        </a:spcAft>
                      </a:pPr>
                      <a:r>
                        <a:rPr lang="en-GB" sz="1800" b="0" kern="1200" dirty="0">
                          <a:solidFill>
                            <a:schemeClr val="tx1">
                              <a:lumMod val="75000"/>
                            </a:schemeClr>
                          </a:solidFill>
                          <a:effectLst>
                            <a:outerShdw blurRad="38100" dist="38100" dir="2700000" algn="tl">
                              <a:srgbClr val="000000">
                                <a:alpha val="43137"/>
                              </a:srgbClr>
                            </a:outerShdw>
                          </a:effectLst>
                          <a:latin typeface="+mn-lt"/>
                          <a:ea typeface="+mn-ea"/>
                          <a:cs typeface="+mn-cs"/>
                        </a:rPr>
                        <a:t>Funder Audits</a:t>
                      </a:r>
                    </a:p>
                  </a:txBody>
                  <a:tcPr marL="68580" marR="68580" marT="0" marB="0" anchor="ctr"/>
                </a:tc>
                <a:tc hMerge="1">
                  <a:txBody>
                    <a:bodyPr/>
                    <a:lstStyle/>
                    <a:p>
                      <a:endParaRPr lang="en-GB"/>
                    </a:p>
                  </a:txBody>
                  <a:tcPr/>
                </a:tc>
                <a:extLst>
                  <a:ext uri="{0D108BD9-81ED-4DB2-BD59-A6C34878D82A}">
                    <a16:rowId xmlns:a16="http://schemas.microsoft.com/office/drawing/2014/main" val="10001"/>
                  </a:ext>
                </a:extLst>
              </a:tr>
              <a:tr h="517581">
                <a:tc>
                  <a:txBody>
                    <a:bodyPr/>
                    <a:lstStyle/>
                    <a:p>
                      <a:pPr>
                        <a:spcBef>
                          <a:spcPts val="600"/>
                        </a:spcBef>
                        <a:spcAft>
                          <a:spcPts val="600"/>
                        </a:spcAft>
                      </a:pPr>
                      <a:r>
                        <a:rPr lang="en-GB" sz="1600" b="0" kern="1200" dirty="0">
                          <a:solidFill>
                            <a:schemeClr val="tx1">
                              <a:lumMod val="75000"/>
                            </a:schemeClr>
                          </a:solidFill>
                          <a:effectLst>
                            <a:outerShdw blurRad="38100" dist="38100" dir="2700000" algn="tl">
                              <a:srgbClr val="000000">
                                <a:alpha val="43137"/>
                              </a:srgbClr>
                            </a:outerShdw>
                          </a:effectLst>
                          <a:latin typeface="+mn-lt"/>
                          <a:ea typeface="+mn-ea"/>
                          <a:cs typeface="+mn-cs"/>
                        </a:rPr>
                        <a:t>EC</a:t>
                      </a:r>
                    </a:p>
                  </a:txBody>
                  <a:tcPr marL="68580" marR="68580" marT="0" marB="0" anchor="ctr"/>
                </a:tc>
                <a:tc>
                  <a:txBody>
                    <a:bodyPr/>
                    <a:lstStyle/>
                    <a:p>
                      <a:pPr>
                        <a:spcBef>
                          <a:spcPts val="600"/>
                        </a:spcBef>
                        <a:spcAft>
                          <a:spcPts val="600"/>
                        </a:spcAft>
                      </a:pPr>
                      <a:r>
                        <a:rPr lang="en-GB" sz="1400">
                          <a:effectLst/>
                        </a:rPr>
                        <a:t>Annually – the number of sampled grants varied between 1 to 13 between 2014 and 2016 </a:t>
                      </a:r>
                      <a:endParaRPr lang="en-GB" sz="14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17581">
                <a:tc>
                  <a:txBody>
                    <a:bodyPr/>
                    <a:lstStyle/>
                    <a:p>
                      <a:pPr>
                        <a:spcBef>
                          <a:spcPts val="600"/>
                        </a:spcBef>
                        <a:spcAft>
                          <a:spcPts val="600"/>
                        </a:spcAft>
                      </a:pPr>
                      <a:r>
                        <a:rPr lang="en-GB" sz="1600" b="0" kern="1200" dirty="0" err="1">
                          <a:solidFill>
                            <a:schemeClr val="tx1">
                              <a:lumMod val="75000"/>
                            </a:schemeClr>
                          </a:solidFill>
                          <a:effectLst>
                            <a:outerShdw blurRad="38100" dist="38100" dir="2700000" algn="tl">
                              <a:srgbClr val="000000">
                                <a:alpha val="43137"/>
                              </a:srgbClr>
                            </a:outerShdw>
                          </a:effectLst>
                          <a:latin typeface="+mn-lt"/>
                          <a:ea typeface="+mn-ea"/>
                          <a:cs typeface="+mn-cs"/>
                        </a:rPr>
                        <a:t>CRUK</a:t>
                      </a:r>
                      <a:r>
                        <a:rPr lang="en-GB" sz="1600" b="0" kern="1200" dirty="0">
                          <a:solidFill>
                            <a:schemeClr val="tx1">
                              <a:lumMod val="75000"/>
                            </a:schemeClr>
                          </a:solidFill>
                          <a:effectLst>
                            <a:outerShdw blurRad="38100" dist="38100" dir="2700000" algn="tl">
                              <a:srgbClr val="000000">
                                <a:alpha val="43137"/>
                              </a:srgbClr>
                            </a:outerShdw>
                          </a:effectLst>
                          <a:latin typeface="+mn-lt"/>
                          <a:ea typeface="+mn-ea"/>
                          <a:cs typeface="+mn-cs"/>
                        </a:rPr>
                        <a:t> </a:t>
                      </a:r>
                    </a:p>
                  </a:txBody>
                  <a:tcPr marL="68580" marR="68580" marT="0" marB="0" anchor="ctr"/>
                </a:tc>
                <a:tc>
                  <a:txBody>
                    <a:bodyPr/>
                    <a:lstStyle/>
                    <a:p>
                      <a:pPr>
                        <a:spcBef>
                          <a:spcPts val="600"/>
                        </a:spcBef>
                        <a:spcAft>
                          <a:spcPts val="600"/>
                        </a:spcAft>
                      </a:pPr>
                      <a:r>
                        <a:rPr lang="en-GB" sz="1400" dirty="0">
                          <a:effectLst/>
                        </a:rPr>
                        <a:t>At least once every three years for an Institution that receives more than £1m per year. </a:t>
                      </a:r>
                      <a:endParaRPr lang="en-GB" sz="14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17581">
                <a:tc>
                  <a:txBody>
                    <a:bodyPr/>
                    <a:lstStyle/>
                    <a:p>
                      <a:pPr>
                        <a:spcBef>
                          <a:spcPts val="600"/>
                        </a:spcBef>
                        <a:spcAft>
                          <a:spcPts val="600"/>
                        </a:spcAft>
                      </a:pPr>
                      <a:r>
                        <a:rPr lang="en-GB" sz="1600" b="0" kern="1200" dirty="0">
                          <a:solidFill>
                            <a:schemeClr val="tx1">
                              <a:lumMod val="75000"/>
                            </a:schemeClr>
                          </a:solidFill>
                          <a:effectLst>
                            <a:outerShdw blurRad="38100" dist="38100" dir="2700000" algn="tl">
                              <a:srgbClr val="000000">
                                <a:alpha val="43137"/>
                              </a:srgbClr>
                            </a:outerShdw>
                          </a:effectLst>
                          <a:latin typeface="+mn-lt"/>
                          <a:ea typeface="+mn-ea"/>
                          <a:cs typeface="+mn-cs"/>
                        </a:rPr>
                        <a:t>RCUK </a:t>
                      </a:r>
                    </a:p>
                  </a:txBody>
                  <a:tcPr marL="68580" marR="68580" marT="0" marB="0" anchor="ctr"/>
                </a:tc>
                <a:tc>
                  <a:txBody>
                    <a:bodyPr/>
                    <a:lstStyle/>
                    <a:p>
                      <a:pPr>
                        <a:spcBef>
                          <a:spcPts val="600"/>
                        </a:spcBef>
                        <a:spcAft>
                          <a:spcPts val="600"/>
                        </a:spcAft>
                      </a:pPr>
                      <a:r>
                        <a:rPr lang="en-GB" sz="1400">
                          <a:effectLst/>
                        </a:rPr>
                        <a:t>Funder Assurance Programme (FAP) Audit every 3 years for top 50 recipients.</a:t>
                      </a:r>
                      <a:endParaRPr lang="en-GB" sz="14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1293951">
                <a:tc>
                  <a:txBody>
                    <a:bodyPr/>
                    <a:lstStyle/>
                    <a:p>
                      <a:pPr>
                        <a:spcBef>
                          <a:spcPts val="600"/>
                        </a:spcBef>
                        <a:spcAft>
                          <a:spcPts val="600"/>
                        </a:spcAft>
                      </a:pPr>
                      <a:r>
                        <a:rPr lang="en-GB" sz="1600" b="0" kern="1200" dirty="0" err="1">
                          <a:solidFill>
                            <a:schemeClr val="tx1">
                              <a:lumMod val="75000"/>
                            </a:schemeClr>
                          </a:solidFill>
                          <a:effectLst>
                            <a:outerShdw blurRad="38100" dist="38100" dir="2700000" algn="tl">
                              <a:srgbClr val="000000">
                                <a:alpha val="43137"/>
                              </a:srgbClr>
                            </a:outerShdw>
                          </a:effectLst>
                          <a:latin typeface="+mn-lt"/>
                          <a:ea typeface="+mn-ea"/>
                          <a:cs typeface="+mn-cs"/>
                        </a:rPr>
                        <a:t>Wellcome</a:t>
                      </a:r>
                      <a:r>
                        <a:rPr lang="en-GB" sz="1600" b="0" kern="1200" dirty="0">
                          <a:solidFill>
                            <a:schemeClr val="tx1">
                              <a:lumMod val="75000"/>
                            </a:schemeClr>
                          </a:solidFill>
                          <a:effectLst>
                            <a:outerShdw blurRad="38100" dist="38100" dir="2700000" algn="tl">
                              <a:srgbClr val="000000">
                                <a:alpha val="43137"/>
                              </a:srgbClr>
                            </a:outerShdw>
                          </a:effectLst>
                          <a:latin typeface="+mn-lt"/>
                          <a:ea typeface="+mn-ea"/>
                          <a:cs typeface="+mn-cs"/>
                        </a:rPr>
                        <a:t> Trust</a:t>
                      </a:r>
                    </a:p>
                  </a:txBody>
                  <a:tcPr marL="68580" marR="68580" marT="0" marB="0" anchor="ctr"/>
                </a:tc>
                <a:tc>
                  <a:txBody>
                    <a:bodyPr/>
                    <a:lstStyle/>
                    <a:p>
                      <a:pPr>
                        <a:spcBef>
                          <a:spcPts val="600"/>
                        </a:spcBef>
                        <a:spcAft>
                          <a:spcPts val="600"/>
                        </a:spcAft>
                      </a:pPr>
                      <a:r>
                        <a:rPr lang="en-GB" sz="1400" dirty="0">
                          <a:effectLst/>
                        </a:rPr>
                        <a:t>Currently undertakes a grant audit every three years in partnership with the RCUK FAP Audit.  They retain the right to conduct additional grant-level audit (e.g. for Centres) and to audit the University outside the RCUK partnership. However they have recently appointed a new Head of Internal Audit and are reviewing their audit strategy.</a:t>
                      </a:r>
                      <a:endParaRPr lang="en-GB" sz="14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588493">
                <a:tc>
                  <a:txBody>
                    <a:bodyPr/>
                    <a:lstStyle/>
                    <a:p>
                      <a:pPr>
                        <a:spcBef>
                          <a:spcPts val="600"/>
                        </a:spcBef>
                        <a:spcAft>
                          <a:spcPts val="600"/>
                        </a:spcAft>
                      </a:pPr>
                      <a:r>
                        <a:rPr lang="en-GB" sz="1600" b="0" kern="1200" dirty="0">
                          <a:solidFill>
                            <a:schemeClr val="tx1">
                              <a:lumMod val="75000"/>
                            </a:schemeClr>
                          </a:solidFill>
                          <a:effectLst>
                            <a:outerShdw blurRad="38100" dist="38100" dir="2700000" algn="tl">
                              <a:srgbClr val="000000">
                                <a:alpha val="43137"/>
                              </a:srgbClr>
                            </a:outerShdw>
                          </a:effectLst>
                          <a:latin typeface="+mn-lt"/>
                          <a:ea typeface="+mn-ea"/>
                          <a:cs typeface="+mn-cs"/>
                        </a:rPr>
                        <a:t>Royal Society </a:t>
                      </a:r>
                    </a:p>
                  </a:txBody>
                  <a:tcPr marL="68580" marR="68580" marT="0" marB="0" anchor="ctr"/>
                </a:tc>
                <a:tc>
                  <a:txBody>
                    <a:bodyPr/>
                    <a:lstStyle/>
                    <a:p>
                      <a:pPr>
                        <a:spcBef>
                          <a:spcPts val="600"/>
                        </a:spcBef>
                        <a:spcAft>
                          <a:spcPts val="600"/>
                        </a:spcAft>
                      </a:pPr>
                      <a:r>
                        <a:rPr lang="en-US" sz="1400" kern="1200" dirty="0">
                          <a:effectLst/>
                        </a:rPr>
                        <a:t>On 2016 Royal Society commenced an annual audit programme on grant awards.  </a:t>
                      </a:r>
                      <a:r>
                        <a:rPr lang="en-GB" sz="1400" kern="1200" dirty="0">
                          <a:effectLst/>
                        </a:rPr>
                        <a:t>Two</a:t>
                      </a:r>
                      <a:r>
                        <a:rPr lang="en-US" sz="1400" kern="1200" dirty="0">
                          <a:effectLst/>
                        </a:rPr>
                        <a:t> awards been sampled randomly on 2016. </a:t>
                      </a:r>
                      <a:endParaRPr lang="en-GB"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968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 Department Role</a:t>
            </a:r>
            <a:endParaRPr lang="en-GB" dirty="0"/>
          </a:p>
        </p:txBody>
      </p:sp>
      <p:sp>
        <p:nvSpPr>
          <p:cNvPr id="3" name="Content Placeholder 2"/>
          <p:cNvSpPr>
            <a:spLocks noGrp="1"/>
          </p:cNvSpPr>
          <p:nvPr>
            <p:ph idx="1"/>
          </p:nvPr>
        </p:nvSpPr>
        <p:spPr>
          <a:xfrm>
            <a:off x="384175" y="1340768"/>
            <a:ext cx="8374063" cy="4680520"/>
          </a:xfrm>
        </p:spPr>
        <p:txBody>
          <a:bodyPr/>
          <a:lstStyle/>
          <a:p>
            <a:pPr marL="0" indent="0">
              <a:spcAft>
                <a:spcPts val="1600"/>
              </a:spcAft>
              <a:buNone/>
            </a:pPr>
            <a:r>
              <a:rPr lang="en-GB" dirty="0" smtClean="0"/>
              <a:t>Be prepared:</a:t>
            </a:r>
          </a:p>
          <a:p>
            <a:pPr marL="357188" indent="-357188">
              <a:spcAft>
                <a:spcPts val="1600"/>
              </a:spcAft>
              <a:buFont typeface="Wingdings" panose="05000000000000000000" pitchFamily="2" charset="2"/>
              <a:buChar char="ü"/>
            </a:pPr>
            <a:r>
              <a:rPr lang="en-GB" sz="1800" dirty="0" smtClean="0"/>
              <a:t>read </a:t>
            </a:r>
            <a:r>
              <a:rPr lang="en-GB" sz="1800" dirty="0"/>
              <a:t>and understand the Financial Regulations </a:t>
            </a:r>
            <a:r>
              <a:rPr lang="en-GB" sz="1800" dirty="0" smtClean="0"/>
              <a:t>and Procedures </a:t>
            </a:r>
            <a:r>
              <a:rPr lang="en-GB" sz="1800" dirty="0"/>
              <a:t>as well as any other procedures </a:t>
            </a:r>
            <a:r>
              <a:rPr lang="en-GB" sz="1800" dirty="0" smtClean="0"/>
              <a:t>as applicable</a:t>
            </a:r>
          </a:p>
          <a:p>
            <a:pPr marL="357188" indent="-357188">
              <a:spcAft>
                <a:spcPts val="1600"/>
              </a:spcAft>
              <a:buFont typeface="Wingdings" panose="05000000000000000000" pitchFamily="2" charset="2"/>
              <a:buChar char="ü"/>
            </a:pPr>
            <a:r>
              <a:rPr lang="en-GB" sz="1800" dirty="0" smtClean="0"/>
              <a:t>read </a:t>
            </a:r>
            <a:r>
              <a:rPr lang="en-GB" sz="1800" dirty="0"/>
              <a:t>and understand the sponsors terms </a:t>
            </a:r>
            <a:r>
              <a:rPr lang="en-GB" sz="1800" dirty="0" smtClean="0"/>
              <a:t>and conditions </a:t>
            </a:r>
            <a:r>
              <a:rPr lang="en-GB" sz="1800" dirty="0"/>
              <a:t>and </a:t>
            </a:r>
            <a:r>
              <a:rPr lang="en-GB" sz="1800" dirty="0" smtClean="0"/>
              <a:t>ensure that </a:t>
            </a:r>
            <a:r>
              <a:rPr lang="en-GB" sz="1800" dirty="0"/>
              <a:t>these are adhered </a:t>
            </a:r>
            <a:r>
              <a:rPr lang="en-GB" sz="1800" dirty="0" smtClean="0"/>
              <a:t>to; </a:t>
            </a:r>
          </a:p>
          <a:p>
            <a:pPr marL="357188" lvl="2" indent="-357188">
              <a:spcAft>
                <a:spcPts val="1600"/>
              </a:spcAft>
              <a:buFont typeface="Wingdings" pitchFamily="2" charset="2"/>
              <a:buChar char="ü"/>
            </a:pPr>
            <a:r>
              <a:rPr lang="en-GB" sz="1800" dirty="0">
                <a:ea typeface="+mn-ea"/>
                <a:cs typeface="+mn-cs"/>
              </a:rPr>
              <a:t>Monitor </a:t>
            </a:r>
            <a:r>
              <a:rPr lang="en-GB" sz="1800" dirty="0" smtClean="0">
                <a:ea typeface="+mn-ea"/>
                <a:cs typeface="+mn-cs"/>
              </a:rPr>
              <a:t>deviations between income and expenditure  </a:t>
            </a:r>
            <a:r>
              <a:rPr lang="en-GB" sz="1800" dirty="0">
                <a:ea typeface="+mn-ea"/>
                <a:cs typeface="+mn-cs"/>
              </a:rPr>
              <a:t>of more than 10% or £20k</a:t>
            </a:r>
          </a:p>
          <a:p>
            <a:pPr marL="357188" indent="-357188">
              <a:spcAft>
                <a:spcPts val="1600"/>
              </a:spcAft>
              <a:buFont typeface="Wingdings" panose="05000000000000000000" pitchFamily="2" charset="2"/>
              <a:buChar char="ü"/>
            </a:pPr>
            <a:r>
              <a:rPr lang="en-GB" sz="1800" dirty="0" smtClean="0"/>
              <a:t>consistently review </a:t>
            </a:r>
            <a:r>
              <a:rPr lang="en-GB" sz="1800" dirty="0"/>
              <a:t>expenditure on the grant </a:t>
            </a:r>
            <a:r>
              <a:rPr lang="en-GB" sz="1800" dirty="0" smtClean="0"/>
              <a:t>to ensure costs are eligible </a:t>
            </a:r>
            <a:r>
              <a:rPr lang="en-GB" sz="1800" dirty="0"/>
              <a:t>and inform ROO when all </a:t>
            </a:r>
            <a:r>
              <a:rPr lang="en-GB" sz="1800" dirty="0" smtClean="0"/>
              <a:t>costs are </a:t>
            </a:r>
            <a:r>
              <a:rPr lang="en-GB" sz="1800" dirty="0"/>
              <a:t>on the </a:t>
            </a:r>
            <a:r>
              <a:rPr lang="en-GB" sz="1800" dirty="0" smtClean="0"/>
              <a:t>grant;</a:t>
            </a:r>
          </a:p>
          <a:p>
            <a:pPr marL="357188" indent="-357188">
              <a:spcAft>
                <a:spcPts val="1600"/>
              </a:spcAft>
              <a:buFont typeface="Wingdings" panose="05000000000000000000" pitchFamily="2" charset="2"/>
              <a:buChar char="ü"/>
            </a:pPr>
            <a:r>
              <a:rPr lang="en-GB" sz="1800" dirty="0"/>
              <a:t>reconcile costs where appropriate by </a:t>
            </a:r>
            <a:r>
              <a:rPr lang="en-GB" sz="1800" dirty="0" smtClean="0"/>
              <a:t>reporting period </a:t>
            </a:r>
            <a:r>
              <a:rPr lang="en-GB" sz="1800" dirty="0"/>
              <a:t>or at least annually</a:t>
            </a:r>
            <a:endParaRPr lang="en-GB" sz="1800" dirty="0" smtClean="0"/>
          </a:p>
          <a:p>
            <a:pPr marL="357188" indent="-357188">
              <a:spcAft>
                <a:spcPts val="1600"/>
              </a:spcAft>
              <a:buFont typeface="Wingdings" panose="05000000000000000000" pitchFamily="2" charset="2"/>
              <a:buChar char="ü"/>
            </a:pPr>
            <a:r>
              <a:rPr lang="en-GB" sz="1800" dirty="0" smtClean="0"/>
              <a:t>ensure audit adjustments are made to the account; </a:t>
            </a:r>
          </a:p>
          <a:p>
            <a:pPr marL="357188" indent="-357188">
              <a:spcAft>
                <a:spcPts val="1600"/>
              </a:spcAft>
              <a:buFont typeface="Wingdings" panose="05000000000000000000" pitchFamily="2" charset="2"/>
              <a:buChar char="ü"/>
            </a:pPr>
            <a:r>
              <a:rPr lang="en-GB" sz="1800" dirty="0"/>
              <a:t>keep detailed files</a:t>
            </a:r>
          </a:p>
        </p:txBody>
      </p:sp>
    </p:spTree>
    <p:extLst>
      <p:ext uri="{BB962C8B-B14F-4D97-AF65-F5344CB8AC3E}">
        <p14:creationId xmlns:p14="http://schemas.microsoft.com/office/powerpoint/2010/main" val="384664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search Office PPT template">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Research Office PPT template</Template>
  <TotalTime>6066</TotalTime>
  <Words>1521</Words>
  <Application>Microsoft Office PowerPoint</Application>
  <PresentationFormat>On-screen Show (4:3)</PresentationFormat>
  <Paragraphs>175</Paragraphs>
  <Slides>19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Narrow</vt:lpstr>
      <vt:lpstr>Calibri</vt:lpstr>
      <vt:lpstr>Comic Sans MS</vt:lpstr>
      <vt:lpstr>Consolas</vt:lpstr>
      <vt:lpstr>Courier New</vt:lpstr>
      <vt:lpstr>Symbol</vt:lpstr>
      <vt:lpstr>Times New Roman</vt:lpstr>
      <vt:lpstr>Wingdings</vt:lpstr>
      <vt:lpstr>Wingdings 3</vt:lpstr>
      <vt:lpstr>Research Office PPT template</vt:lpstr>
      <vt:lpstr>Essentials of Audit</vt:lpstr>
      <vt:lpstr>Agenda</vt:lpstr>
      <vt:lpstr>Why Audit?</vt:lpstr>
      <vt:lpstr>Types of Audit and their Triggers  </vt:lpstr>
      <vt:lpstr>PowerPoint Presentation</vt:lpstr>
      <vt:lpstr>Award Specific Audit </vt:lpstr>
      <vt:lpstr>Award Specific Audit </vt:lpstr>
      <vt:lpstr>Funder Audits </vt:lpstr>
      <vt:lpstr>Audit – Department Role</vt:lpstr>
      <vt:lpstr>Audit – Department Role (cont/..)</vt:lpstr>
      <vt:lpstr>ROO’s Role – for the Audit</vt:lpstr>
      <vt:lpstr>Audit Tips and Tricks  </vt:lpstr>
      <vt:lpstr>Audit Tips and Tricks </vt:lpstr>
      <vt:lpstr>Audit Tips and Tricks</vt:lpstr>
      <vt:lpstr>Timesheet </vt:lpstr>
      <vt:lpstr>Expense Claims </vt:lpstr>
      <vt:lpstr>Other Points </vt:lpstr>
      <vt:lpstr>Summary </vt:lpstr>
      <vt:lpstr>Contact Details</vt:lpstr>
    </vt:vector>
  </TitlesOfParts>
  <Company>MISD,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Findings</dc:title>
  <dc:creator>Charles Shannon</dc:creator>
  <cp:lastModifiedBy>Sara Hajnassiri</cp:lastModifiedBy>
  <cp:revision>167</cp:revision>
  <cp:lastPrinted>2015-09-21T08:26:44Z</cp:lastPrinted>
  <dcterms:created xsi:type="dcterms:W3CDTF">2011-08-25T07:25:56Z</dcterms:created>
  <dcterms:modified xsi:type="dcterms:W3CDTF">2020-03-05T16:17:52Z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